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Montserrat Semi-Bold" charset="1" panose="00000700000000000000"/>
      <p:regular r:id="rId40"/>
    </p:embeddedFont>
    <p:embeddedFont>
      <p:font typeface="Montserrat Bold" charset="1" panose="00000800000000000000"/>
      <p:regular r:id="rId41"/>
    </p:embeddedFont>
    <p:embeddedFont>
      <p:font typeface="Montserrat Ultra-Bold" charset="1" panose="00000900000000000000"/>
      <p:regular r:id="rId42"/>
    </p:embeddedFont>
    <p:embeddedFont>
      <p:font typeface="Anastasia Script" charset="1" panose="02000505070000020002"/>
      <p:regular r:id="rId43"/>
    </p:embeddedFont>
    <p:embeddedFont>
      <p:font typeface="Times New Roman Semi-Bold Italics" charset="1" panose="02030702070405090303"/>
      <p:regular r:id="rId44"/>
    </p:embeddedFont>
    <p:embeddedFont>
      <p:font typeface="Montnapha Semi-Bold Italics" charset="1" panose="00000000000000000000"/>
      <p:regular r:id="rId45"/>
    </p:embeddedFont>
    <p:embeddedFont>
      <p:font typeface="Times New Roman Medium" charset="1" panose="02030502070405020303"/>
      <p:regular r:id="rId46"/>
    </p:embeddedFont>
    <p:embeddedFont>
      <p:font typeface="思源黑体 1 Bold" charset="1" panose="020B0600000000000000"/>
      <p:regular r:id="rId47"/>
    </p:embeddedFont>
    <p:embeddedFont>
      <p:font typeface="Times New Roman Bold" charset="1" panose="02030802070405020303"/>
      <p:regular r:id="rId48"/>
    </p:embeddedFont>
    <p:embeddedFont>
      <p:font typeface="Times New Roman" charset="1" panose="02030502070405020303"/>
      <p:regular r:id="rId49"/>
    </p:embeddedFont>
    <p:embeddedFont>
      <p:font typeface="思源黑体 1" charset="1" panose="020B0500000000000000"/>
      <p:regular r:id="rId50"/>
    </p:embeddedFont>
    <p:embeddedFont>
      <p:font typeface="思源黑体 2" charset="1" panose="020B0500000000000000"/>
      <p:regular r:id="rId51"/>
    </p:embeddedFont>
    <p:embeddedFont>
      <p:font typeface="Consolas Bold" charset="1" panose="020B0709020204030204"/>
      <p:regular r:id="rId52"/>
    </p:embeddedFont>
    <p:embeddedFont>
      <p:font typeface="Times New Roman Bold Italics" charset="1" panose="02030802070405090303"/>
      <p:regular r:id="rId53"/>
    </p:embeddedFont>
    <p:embeddedFont>
      <p:font typeface="Adventurous" charset="1" panose="000005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1.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1.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2.png" Type="http://schemas.openxmlformats.org/officeDocument/2006/relationships/image"/><Relationship Id="rId9" Target="https://github.com/Debdut/names.io/"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3.png" Type="http://schemas.openxmlformats.org/officeDocument/2006/relationships/image"/><Relationship Id="rId9" Target="https://github.com/wainshine/Chinese-Names-Corpus" TargetMode="External" Type="http://schemas.openxmlformats.org/officeDocument/2006/relationships/hyperlink"/></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BFA692"/>
            </a:solidFill>
          </p:spPr>
        </p:sp>
        <p:sp>
          <p:nvSpPr>
            <p:cNvPr name="TextBox 4" id="4"/>
            <p:cNvSpPr txBox="true"/>
            <p:nvPr/>
          </p:nvSpPr>
          <p:spPr>
            <a:xfrm>
              <a:off x="0" y="-28575"/>
              <a:ext cx="812800"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01873" y="5773396"/>
            <a:ext cx="6512961" cy="1556409"/>
            <a:chOff x="0" y="0"/>
            <a:chExt cx="8683948" cy="2075212"/>
          </a:xfrm>
        </p:grpSpPr>
        <p:grpSp>
          <p:nvGrpSpPr>
            <p:cNvPr name="Group 6" id="6"/>
            <p:cNvGrpSpPr/>
            <p:nvPr/>
          </p:nvGrpSpPr>
          <p:grpSpPr>
            <a:xfrm rot="0">
              <a:off x="0" y="0"/>
              <a:ext cx="8683948" cy="2075212"/>
              <a:chOff x="0" y="0"/>
              <a:chExt cx="2296567" cy="548813"/>
            </a:xfrm>
          </p:grpSpPr>
          <p:sp>
            <p:nvSpPr>
              <p:cNvPr name="Freeform 7" id="7"/>
              <p:cNvSpPr/>
              <p:nvPr/>
            </p:nvSpPr>
            <p:spPr>
              <a:xfrm flipH="false" flipV="false" rot="0">
                <a:off x="0" y="0"/>
                <a:ext cx="2296567" cy="548813"/>
              </a:xfrm>
              <a:custGeom>
                <a:avLst/>
                <a:gdLst/>
                <a:ahLst/>
                <a:cxnLst/>
                <a:rect r="r" b="b" t="t" l="l"/>
                <a:pathLst>
                  <a:path h="548813" w="2296567">
                    <a:moveTo>
                      <a:pt x="60623" y="0"/>
                    </a:moveTo>
                    <a:lnTo>
                      <a:pt x="2235944" y="0"/>
                    </a:lnTo>
                    <a:cubicBezTo>
                      <a:pt x="2252022" y="0"/>
                      <a:pt x="2267442" y="6387"/>
                      <a:pt x="2278811" y="17756"/>
                    </a:cubicBezTo>
                    <a:cubicBezTo>
                      <a:pt x="2290180" y="29125"/>
                      <a:pt x="2296567" y="44545"/>
                      <a:pt x="2296567" y="60623"/>
                    </a:cubicBezTo>
                    <a:lnTo>
                      <a:pt x="2296567" y="488190"/>
                    </a:lnTo>
                    <a:cubicBezTo>
                      <a:pt x="2296567" y="521671"/>
                      <a:pt x="2269425" y="548813"/>
                      <a:pt x="2235944" y="548813"/>
                    </a:cubicBezTo>
                    <a:lnTo>
                      <a:pt x="60623" y="548813"/>
                    </a:lnTo>
                    <a:cubicBezTo>
                      <a:pt x="27142" y="548813"/>
                      <a:pt x="0" y="521671"/>
                      <a:pt x="0" y="488190"/>
                    </a:cubicBezTo>
                    <a:lnTo>
                      <a:pt x="0" y="60623"/>
                    </a:lnTo>
                    <a:cubicBezTo>
                      <a:pt x="0" y="27142"/>
                      <a:pt x="27142" y="0"/>
                      <a:pt x="60623" y="0"/>
                    </a:cubicBezTo>
                    <a:close/>
                  </a:path>
                </a:pathLst>
              </a:custGeom>
              <a:solidFill>
                <a:srgbClr val="BFA692"/>
              </a:solidFill>
              <a:ln cap="rnd">
                <a:noFill/>
                <a:prstDash val="solid"/>
                <a:round/>
              </a:ln>
            </p:spPr>
          </p:sp>
          <p:sp>
            <p:nvSpPr>
              <p:cNvPr name="TextBox 8" id="8"/>
              <p:cNvSpPr txBox="true"/>
              <p:nvPr/>
            </p:nvSpPr>
            <p:spPr>
              <a:xfrm>
                <a:off x="0" y="-47625"/>
                <a:ext cx="2296567" cy="596438"/>
              </a:xfrm>
              <a:prstGeom prst="rect">
                <a:avLst/>
              </a:prstGeom>
            </p:spPr>
            <p:txBody>
              <a:bodyPr anchor="ctr" rtlCol="false" tIns="31396" lIns="31396" bIns="31396" rIns="31396"/>
              <a:lstStyle/>
              <a:p>
                <a:pPr algn="ctr" marL="0" indent="0" lvl="0">
                  <a:lnSpc>
                    <a:spcPts val="2659"/>
                  </a:lnSpc>
                  <a:spcBef>
                    <a:spcPct val="0"/>
                  </a:spcBef>
                </a:pPr>
              </a:p>
            </p:txBody>
          </p:sp>
        </p:grpSp>
        <p:sp>
          <p:nvSpPr>
            <p:cNvPr name="TextBox 9" id="9"/>
            <p:cNvSpPr txBox="true"/>
            <p:nvPr/>
          </p:nvSpPr>
          <p:spPr>
            <a:xfrm rot="0">
              <a:off x="485590" y="141727"/>
              <a:ext cx="7712767" cy="1696508"/>
            </a:xfrm>
            <a:prstGeom prst="rect">
              <a:avLst/>
            </a:prstGeom>
          </p:spPr>
          <p:txBody>
            <a:bodyPr anchor="t" rtlCol="false" tIns="0" lIns="0" bIns="0" rIns="0">
              <a:spAutoFit/>
            </a:bodyPr>
            <a:lstStyle/>
            <a:p>
              <a:pPr algn="ctr">
                <a:lnSpc>
                  <a:spcPts val="5283"/>
                </a:lnSpc>
              </a:pPr>
              <a:r>
                <a:rPr lang="en-US" sz="3522" b="true">
                  <a:solidFill>
                    <a:srgbClr val="000000"/>
                  </a:solidFill>
                  <a:latin typeface="Montserrat Semi-Bold"/>
                  <a:ea typeface="Montserrat Semi-Bold"/>
                  <a:cs typeface="Montserrat Semi-Bold"/>
                  <a:sym typeface="Montserrat Semi-Bold"/>
                </a:rPr>
                <a:t>MAI JIAJUN, D-C1-27853</a:t>
              </a:r>
            </a:p>
            <a:p>
              <a:pPr algn="ctr" marL="0" indent="0" lvl="0">
                <a:lnSpc>
                  <a:spcPts val="5283"/>
                </a:lnSpc>
                <a:spcBef>
                  <a:spcPct val="0"/>
                </a:spcBef>
              </a:pPr>
              <a:r>
                <a:rPr lang="en-US" b="true" sz="3522">
                  <a:solidFill>
                    <a:srgbClr val="000000"/>
                  </a:solidFill>
                  <a:latin typeface="Montserrat Semi-Bold"/>
                  <a:ea typeface="Montserrat Semi-Bold"/>
                  <a:cs typeface="Montserrat Semi-Bold"/>
                  <a:sym typeface="Montserrat Semi-Bold"/>
                </a:rPr>
                <a:t>GUO PENGZE, D-C1-2746</a:t>
              </a:r>
            </a:p>
          </p:txBody>
        </p:sp>
      </p:grpSp>
      <p:sp>
        <p:nvSpPr>
          <p:cNvPr name="Freeform 10" id="10"/>
          <p:cNvSpPr/>
          <p:nvPr/>
        </p:nvSpPr>
        <p:spPr>
          <a:xfrm flipH="false" flipV="false" rot="-2562845">
            <a:off x="14369952" y="206225"/>
            <a:ext cx="8881788" cy="9503858"/>
          </a:xfrm>
          <a:custGeom>
            <a:avLst/>
            <a:gdLst/>
            <a:ahLst/>
            <a:cxnLst/>
            <a:rect r="r" b="b" t="t" l="l"/>
            <a:pathLst>
              <a:path h="9503858" w="8881788">
                <a:moveTo>
                  <a:pt x="0" y="0"/>
                </a:moveTo>
                <a:lnTo>
                  <a:pt x="8881788" y="0"/>
                </a:lnTo>
                <a:lnTo>
                  <a:pt x="8881788" y="9503858"/>
                </a:lnTo>
                <a:lnTo>
                  <a:pt x="0" y="9503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3086100" y="0"/>
            <a:ext cx="386195" cy="10287000"/>
            <a:chOff x="0" y="0"/>
            <a:chExt cx="101714" cy="2709333"/>
          </a:xfrm>
        </p:grpSpPr>
        <p:sp>
          <p:nvSpPr>
            <p:cNvPr name="Freeform 12" id="12"/>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13" id="13"/>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933712">
            <a:off x="176419" y="1961624"/>
            <a:ext cx="3077965" cy="5993060"/>
          </a:xfrm>
          <a:custGeom>
            <a:avLst/>
            <a:gdLst/>
            <a:ahLst/>
            <a:cxnLst/>
            <a:rect r="r" b="b" t="t" l="l"/>
            <a:pathLst>
              <a:path h="5993060" w="3077965">
                <a:moveTo>
                  <a:pt x="0" y="0"/>
                </a:moveTo>
                <a:lnTo>
                  <a:pt x="3077965" y="0"/>
                </a:lnTo>
                <a:lnTo>
                  <a:pt x="3077965" y="5993060"/>
                </a:lnTo>
                <a:lnTo>
                  <a:pt x="0" y="5993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2931863">
            <a:off x="15642026" y="6913072"/>
            <a:ext cx="2297969" cy="3827290"/>
          </a:xfrm>
          <a:custGeom>
            <a:avLst/>
            <a:gdLst/>
            <a:ahLst/>
            <a:cxnLst/>
            <a:rect r="r" b="b" t="t" l="l"/>
            <a:pathLst>
              <a:path h="3827290" w="2297969">
                <a:moveTo>
                  <a:pt x="0" y="0"/>
                </a:moveTo>
                <a:lnTo>
                  <a:pt x="2297968" y="0"/>
                </a:lnTo>
                <a:lnTo>
                  <a:pt x="2297968" y="3827290"/>
                </a:lnTo>
                <a:lnTo>
                  <a:pt x="0" y="3827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6" id="16"/>
          <p:cNvSpPr/>
          <p:nvPr/>
        </p:nvSpPr>
        <p:spPr>
          <a:xfrm flipH="true" flipV="false" rot="-4482969">
            <a:off x="15886461" y="102580"/>
            <a:ext cx="2242086" cy="2476303"/>
          </a:xfrm>
          <a:custGeom>
            <a:avLst/>
            <a:gdLst/>
            <a:ahLst/>
            <a:cxnLst/>
            <a:rect r="r" b="b" t="t" l="l"/>
            <a:pathLst>
              <a:path h="2476303" w="2242086">
                <a:moveTo>
                  <a:pt x="2242086" y="0"/>
                </a:moveTo>
                <a:lnTo>
                  <a:pt x="0" y="0"/>
                </a:lnTo>
                <a:lnTo>
                  <a:pt x="0" y="2476303"/>
                </a:lnTo>
                <a:lnTo>
                  <a:pt x="2242086" y="2476303"/>
                </a:lnTo>
                <a:lnTo>
                  <a:pt x="224208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3787902" y="7557487"/>
            <a:ext cx="4445959" cy="700225"/>
          </a:xfrm>
          <a:prstGeom prst="rect">
            <a:avLst/>
          </a:prstGeom>
        </p:spPr>
        <p:txBody>
          <a:bodyPr anchor="t" rtlCol="false" tIns="0" lIns="0" bIns="0" rIns="0">
            <a:spAutoFit/>
          </a:bodyPr>
          <a:lstStyle/>
          <a:p>
            <a:pPr algn="ctr" marL="0" indent="0" lvl="0">
              <a:lnSpc>
                <a:spcPts val="5807"/>
              </a:lnSpc>
              <a:spcBef>
                <a:spcPct val="0"/>
              </a:spcBef>
            </a:pPr>
            <a:r>
              <a:rPr lang="en-US" b="true" sz="3871">
                <a:solidFill>
                  <a:srgbClr val="000000"/>
                </a:solidFill>
                <a:latin typeface="Montserrat Bold"/>
                <a:ea typeface="Montserrat Bold"/>
                <a:cs typeface="Montserrat Bold"/>
                <a:sym typeface="Montserrat Bold"/>
              </a:rPr>
              <a:t>25-APR-2025</a:t>
            </a:r>
          </a:p>
        </p:txBody>
      </p:sp>
      <p:sp>
        <p:nvSpPr>
          <p:cNvPr name="TextBox 18" id="18"/>
          <p:cNvSpPr txBox="true"/>
          <p:nvPr/>
        </p:nvSpPr>
        <p:spPr>
          <a:xfrm rot="0">
            <a:off x="4001873" y="3542633"/>
            <a:ext cx="13556009" cy="2045418"/>
          </a:xfrm>
          <a:prstGeom prst="rect">
            <a:avLst/>
          </a:prstGeom>
        </p:spPr>
        <p:txBody>
          <a:bodyPr anchor="t" rtlCol="false" tIns="0" lIns="0" bIns="0" rIns="0">
            <a:spAutoFit/>
          </a:bodyPr>
          <a:lstStyle/>
          <a:p>
            <a:pPr algn="l">
              <a:lnSpc>
                <a:spcPts val="16971"/>
              </a:lnSpc>
            </a:pPr>
            <a:r>
              <a:rPr lang="en-US" sz="11314" spc="124" b="true">
                <a:solidFill>
                  <a:srgbClr val="000000"/>
                </a:solidFill>
                <a:latin typeface="Montserrat Ultra-Bold"/>
                <a:ea typeface="Montserrat Ultra-Bold"/>
                <a:cs typeface="Montserrat Ultra-Bold"/>
                <a:sym typeface="Montserrat Ultra-Bold"/>
              </a:rPr>
              <a:t>Project Report</a:t>
            </a:r>
          </a:p>
        </p:txBody>
      </p:sp>
      <p:sp>
        <p:nvSpPr>
          <p:cNvPr name="TextBox 19" id="19"/>
          <p:cNvSpPr txBox="true"/>
          <p:nvPr/>
        </p:nvSpPr>
        <p:spPr>
          <a:xfrm rot="0">
            <a:off x="4001873" y="1268071"/>
            <a:ext cx="10439794" cy="2484960"/>
          </a:xfrm>
          <a:prstGeom prst="rect">
            <a:avLst/>
          </a:prstGeom>
        </p:spPr>
        <p:txBody>
          <a:bodyPr anchor="t" rtlCol="false" tIns="0" lIns="0" bIns="0" rIns="0">
            <a:spAutoFit/>
          </a:bodyPr>
          <a:lstStyle/>
          <a:p>
            <a:pPr algn="l">
              <a:lnSpc>
                <a:spcPts val="20666"/>
              </a:lnSpc>
            </a:pPr>
            <a:r>
              <a:rPr lang="en-US" sz="13777" spc="399" b="true">
                <a:solidFill>
                  <a:srgbClr val="5B5352"/>
                </a:solidFill>
                <a:latin typeface="Montserrat Bold"/>
                <a:ea typeface="Montserrat Bold"/>
                <a:cs typeface="Montserrat Bold"/>
                <a:sym typeface="Montserrat Bold"/>
              </a:rPr>
              <a:t>CISC3025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BFA692"/>
            </a:solidFill>
          </p:spPr>
        </p:sp>
        <p:sp>
          <p:nvSpPr>
            <p:cNvPr name="TextBox 4" id="4"/>
            <p:cNvSpPr txBox="true"/>
            <p:nvPr/>
          </p:nvSpPr>
          <p:spPr>
            <a:xfrm>
              <a:off x="0" y="-28575"/>
              <a:ext cx="812800"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2562845">
            <a:off x="14507443" y="303965"/>
            <a:ext cx="8881788" cy="9503858"/>
          </a:xfrm>
          <a:custGeom>
            <a:avLst/>
            <a:gdLst/>
            <a:ahLst/>
            <a:cxnLst/>
            <a:rect r="r" b="b" t="t" l="l"/>
            <a:pathLst>
              <a:path h="9503858" w="8881788">
                <a:moveTo>
                  <a:pt x="0" y="0"/>
                </a:moveTo>
                <a:lnTo>
                  <a:pt x="8881788" y="0"/>
                </a:lnTo>
                <a:lnTo>
                  <a:pt x="8881788" y="9503859"/>
                </a:lnTo>
                <a:lnTo>
                  <a:pt x="0" y="9503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086100" y="0"/>
            <a:ext cx="386195" cy="10287000"/>
            <a:chOff x="0" y="0"/>
            <a:chExt cx="101714" cy="2709333"/>
          </a:xfrm>
        </p:grpSpPr>
        <p:sp>
          <p:nvSpPr>
            <p:cNvPr name="Freeform 7" id="7"/>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8" id="8"/>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933712">
            <a:off x="216214" y="1331728"/>
            <a:ext cx="3077965" cy="5993060"/>
          </a:xfrm>
          <a:custGeom>
            <a:avLst/>
            <a:gdLst/>
            <a:ahLst/>
            <a:cxnLst/>
            <a:rect r="r" b="b" t="t" l="l"/>
            <a:pathLst>
              <a:path h="5993060" w="3077965">
                <a:moveTo>
                  <a:pt x="0" y="0"/>
                </a:moveTo>
                <a:lnTo>
                  <a:pt x="3077965" y="0"/>
                </a:lnTo>
                <a:lnTo>
                  <a:pt x="3077965" y="5993060"/>
                </a:lnTo>
                <a:lnTo>
                  <a:pt x="0" y="5993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2931863">
            <a:off x="15602230" y="7151302"/>
            <a:ext cx="2297969" cy="3827290"/>
          </a:xfrm>
          <a:custGeom>
            <a:avLst/>
            <a:gdLst/>
            <a:ahLst/>
            <a:cxnLst/>
            <a:rect r="r" b="b" t="t" l="l"/>
            <a:pathLst>
              <a:path h="3827290" w="2297969">
                <a:moveTo>
                  <a:pt x="0" y="0"/>
                </a:moveTo>
                <a:lnTo>
                  <a:pt x="2297969" y="0"/>
                </a:lnTo>
                <a:lnTo>
                  <a:pt x="2297969" y="3827290"/>
                </a:lnTo>
                <a:lnTo>
                  <a:pt x="0" y="3827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true" flipV="false" rot="-4482969">
            <a:off x="15886461" y="102580"/>
            <a:ext cx="2242086" cy="2476303"/>
          </a:xfrm>
          <a:custGeom>
            <a:avLst/>
            <a:gdLst/>
            <a:ahLst/>
            <a:cxnLst/>
            <a:rect r="r" b="b" t="t" l="l"/>
            <a:pathLst>
              <a:path h="2476303" w="2242086">
                <a:moveTo>
                  <a:pt x="2242086" y="0"/>
                </a:moveTo>
                <a:lnTo>
                  <a:pt x="0" y="0"/>
                </a:lnTo>
                <a:lnTo>
                  <a:pt x="0" y="2476303"/>
                </a:lnTo>
                <a:lnTo>
                  <a:pt x="2242086" y="2476303"/>
                </a:lnTo>
                <a:lnTo>
                  <a:pt x="224208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201059" y="5055895"/>
            <a:ext cx="7621348" cy="1069465"/>
          </a:xfrm>
          <a:custGeom>
            <a:avLst/>
            <a:gdLst/>
            <a:ahLst/>
            <a:cxnLst/>
            <a:rect r="r" b="b" t="t" l="l"/>
            <a:pathLst>
              <a:path h="1069465" w="7621348">
                <a:moveTo>
                  <a:pt x="0" y="0"/>
                </a:moveTo>
                <a:lnTo>
                  <a:pt x="7621348" y="0"/>
                </a:lnTo>
                <a:lnTo>
                  <a:pt x="7621348" y="1069465"/>
                </a:lnTo>
                <a:lnTo>
                  <a:pt x="0" y="1069465"/>
                </a:lnTo>
                <a:lnTo>
                  <a:pt x="0" y="0"/>
                </a:lnTo>
                <a:close/>
              </a:path>
            </a:pathLst>
          </a:custGeom>
          <a:blipFill>
            <a:blip r:embed="rId10">
              <a:alphaModFix amt="43000"/>
              <a:extLst>
                <a:ext uri="{96DAC541-7B7A-43D3-8B79-37D633B846F1}">
                  <asvg:svgBlip xmlns:asvg="http://schemas.microsoft.com/office/drawing/2016/SVG/main" r:embed="rId11"/>
                </a:ext>
              </a:extLst>
            </a:blip>
            <a:stretch>
              <a:fillRect l="0" t="0" r="0" b="0"/>
            </a:stretch>
          </a:blipFill>
        </p:spPr>
      </p:sp>
      <p:sp>
        <p:nvSpPr>
          <p:cNvPr name="AutoShape 13" id="13"/>
          <p:cNvSpPr/>
          <p:nvPr/>
        </p:nvSpPr>
        <p:spPr>
          <a:xfrm>
            <a:off x="9586424" y="4505159"/>
            <a:ext cx="876022" cy="0"/>
          </a:xfrm>
          <a:prstGeom prst="line">
            <a:avLst/>
          </a:prstGeom>
          <a:ln cap="flat" w="28575">
            <a:solidFill>
              <a:srgbClr val="5B5352"/>
            </a:solidFill>
            <a:prstDash val="solid"/>
            <a:headEnd type="none" len="sm" w="sm"/>
            <a:tailEnd type="none" len="sm" w="sm"/>
          </a:ln>
        </p:spPr>
      </p:sp>
      <p:sp>
        <p:nvSpPr>
          <p:cNvPr name="TextBox 14" id="14"/>
          <p:cNvSpPr txBox="true"/>
          <p:nvPr/>
        </p:nvSpPr>
        <p:spPr>
          <a:xfrm rot="0">
            <a:off x="6201059" y="1635192"/>
            <a:ext cx="6770730" cy="3643164"/>
          </a:xfrm>
          <a:prstGeom prst="rect">
            <a:avLst/>
          </a:prstGeom>
        </p:spPr>
        <p:txBody>
          <a:bodyPr anchor="t" rtlCol="false" tIns="0" lIns="0" bIns="0" rIns="0">
            <a:spAutoFit/>
          </a:bodyPr>
          <a:lstStyle/>
          <a:p>
            <a:pPr algn="ctr" marL="0" indent="0" lvl="0">
              <a:lnSpc>
                <a:spcPts val="27950"/>
              </a:lnSpc>
              <a:spcBef>
                <a:spcPct val="0"/>
              </a:spcBef>
            </a:pPr>
            <a:r>
              <a:rPr lang="en-US" sz="23291" spc="-5">
                <a:solidFill>
                  <a:srgbClr val="000000"/>
                </a:solidFill>
                <a:latin typeface="Anastasia Script"/>
                <a:ea typeface="Anastasia Script"/>
                <a:cs typeface="Anastasia Script"/>
                <a:sym typeface="Anastasia Script"/>
              </a:rPr>
              <a:t>-03-</a:t>
            </a:r>
          </a:p>
        </p:txBody>
      </p:sp>
      <p:sp>
        <p:nvSpPr>
          <p:cNvPr name="TextBox 15" id="15"/>
          <p:cNvSpPr txBox="true"/>
          <p:nvPr/>
        </p:nvSpPr>
        <p:spPr>
          <a:xfrm rot="0">
            <a:off x="5067359" y="4876800"/>
            <a:ext cx="10111664" cy="1341948"/>
          </a:xfrm>
          <a:prstGeom prst="rect">
            <a:avLst/>
          </a:prstGeom>
        </p:spPr>
        <p:txBody>
          <a:bodyPr anchor="t" rtlCol="false" tIns="0" lIns="0" bIns="0" rIns="0">
            <a:spAutoFit/>
          </a:bodyPr>
          <a:lstStyle/>
          <a:p>
            <a:pPr algn="ctr">
              <a:lnSpc>
                <a:spcPts val="9859"/>
              </a:lnSpc>
              <a:spcBef>
                <a:spcPct val="0"/>
              </a:spcBef>
            </a:pPr>
            <a:r>
              <a:rPr lang="en-US" b="true" sz="7042" spc="77">
                <a:solidFill>
                  <a:srgbClr val="000000"/>
                </a:solidFill>
                <a:latin typeface="Times New Roman Medium"/>
                <a:ea typeface="Times New Roman Medium"/>
                <a:cs typeface="Times New Roman Medium"/>
                <a:sym typeface="Times New Roman Medium"/>
              </a:rPr>
              <a:t>CHALLENGES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008145" y="2560205"/>
            <a:ext cx="14271710" cy="4388551"/>
          </a:xfrm>
          <a:custGeom>
            <a:avLst/>
            <a:gdLst/>
            <a:ahLst/>
            <a:cxnLst/>
            <a:rect r="r" b="b" t="t" l="l"/>
            <a:pathLst>
              <a:path h="4388551" w="14271710">
                <a:moveTo>
                  <a:pt x="0" y="0"/>
                </a:moveTo>
                <a:lnTo>
                  <a:pt x="14271710" y="0"/>
                </a:lnTo>
                <a:lnTo>
                  <a:pt x="14271710" y="4388550"/>
                </a:lnTo>
                <a:lnTo>
                  <a:pt x="0" y="4388550"/>
                </a:lnTo>
                <a:lnTo>
                  <a:pt x="0" y="0"/>
                </a:lnTo>
                <a:close/>
              </a:path>
            </a:pathLst>
          </a:custGeom>
          <a:blipFill>
            <a:blip r:embed="rId8"/>
            <a:stretch>
              <a:fillRect l="0" t="0" r="0" b="0"/>
            </a:stretch>
          </a:blipFill>
        </p:spPr>
      </p:sp>
      <p:sp>
        <p:nvSpPr>
          <p:cNvPr name="TextBox 20" id="20"/>
          <p:cNvSpPr txBox="true"/>
          <p:nvPr/>
        </p:nvSpPr>
        <p:spPr>
          <a:xfrm rot="0">
            <a:off x="3999919" y="644104"/>
            <a:ext cx="1028816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3.0 Quick glance on features design</a:t>
            </a:r>
          </a:p>
        </p:txBody>
      </p:sp>
      <p:sp>
        <p:nvSpPr>
          <p:cNvPr name="TextBox 21" id="21"/>
          <p:cNvSpPr txBox="true"/>
          <p:nvPr/>
        </p:nvSpPr>
        <p:spPr>
          <a:xfrm rot="0">
            <a:off x="1751728" y="7229465"/>
            <a:ext cx="13211185" cy="1570355"/>
          </a:xfrm>
          <a:prstGeom prst="rect">
            <a:avLst/>
          </a:prstGeom>
        </p:spPr>
        <p:txBody>
          <a:bodyPr anchor="t" rtlCol="false" tIns="0" lIns="0" bIns="0" rIns="0">
            <a:spAutoFit/>
          </a:bodyPr>
          <a:lstStyle/>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 </a:t>
            </a:r>
            <a:r>
              <a:rPr lang="en-US" b="true" sz="3199">
                <a:solidFill>
                  <a:srgbClr val="BD0708"/>
                </a:solidFill>
                <a:latin typeface="Times New Roman Bold"/>
                <a:ea typeface="Times New Roman Bold"/>
                <a:cs typeface="Times New Roman Bold"/>
                <a:sym typeface="Times New Roman Bold"/>
              </a:rPr>
              <a:t>has </a:t>
            </a:r>
            <a:r>
              <a:rPr lang="en-US" b="true" sz="3199">
                <a:solidFill>
                  <a:srgbClr val="2B2A2A"/>
                </a:solidFill>
                <a:latin typeface="Times New Roman Bold"/>
                <a:ea typeface="Times New Roman Bold"/>
                <a:cs typeface="Times New Roman Bold"/>
                <a:sym typeface="Times New Roman Bold"/>
              </a:rPr>
              <a:t>the word?</a:t>
            </a:r>
          </a:p>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 </a:t>
            </a:r>
            <a:r>
              <a:rPr lang="en-US" b="true" sz="3199">
                <a:solidFill>
                  <a:srgbClr val="BD0708"/>
                </a:solidFill>
                <a:latin typeface="Times New Roman Bold"/>
                <a:ea typeface="Times New Roman Bold"/>
                <a:cs typeface="Times New Roman Bold"/>
                <a:sym typeface="Times New Roman Bold"/>
              </a:rPr>
              <a:t>half of the length</a:t>
            </a:r>
            <a:r>
              <a:rPr lang="en-US" b="true" sz="3199">
                <a:solidFill>
                  <a:srgbClr val="2B2A2A"/>
                </a:solidFill>
                <a:latin typeface="Times New Roman Bold"/>
                <a:ea typeface="Times New Roman Bold"/>
                <a:cs typeface="Times New Roman Bold"/>
                <a:sym typeface="Times New Roman Bold"/>
              </a:rPr>
              <a:t> of the current word. (deal with wrong/different spelling)</a:t>
            </a:r>
          </a:p>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 current word is </a:t>
            </a:r>
            <a:r>
              <a:rPr lang="en-US" b="true" sz="3199">
                <a:solidFill>
                  <a:srgbClr val="BD0708"/>
                </a:solidFill>
                <a:latin typeface="Times New Roman Bold"/>
                <a:ea typeface="Times New Roman Bold"/>
                <a:cs typeface="Times New Roman Bold"/>
                <a:sym typeface="Times New Roman Bold"/>
              </a:rPr>
              <a:t>stop word</a:t>
            </a:r>
            <a:r>
              <a:rPr lang="en-US" b="true" sz="3199">
                <a:solidFill>
                  <a:srgbClr val="2B2A2A"/>
                </a:solidFill>
                <a:latin typeface="Times New Roman Bold"/>
                <a:ea typeface="Times New Roman Bold"/>
                <a:cs typeface="Times New Roman Bold"/>
                <a:sym typeface="Times New Roman Bold"/>
              </a:rPr>
              <a:t>?</a:t>
            </a:r>
          </a:p>
        </p:txBody>
      </p:sp>
      <p:sp>
        <p:nvSpPr>
          <p:cNvPr name="TextBox 22" id="22"/>
          <p:cNvSpPr txBox="true"/>
          <p:nvPr/>
        </p:nvSpPr>
        <p:spPr>
          <a:xfrm rot="0">
            <a:off x="1418276" y="1780424"/>
            <a:ext cx="14351143" cy="560705"/>
          </a:xfrm>
          <a:prstGeom prst="rect">
            <a:avLst/>
          </a:prstGeom>
        </p:spPr>
        <p:txBody>
          <a:bodyPr anchor="t" rtlCol="false" tIns="0" lIns="0" bIns="0" rIns="0">
            <a:spAutoFit/>
          </a:bodyPr>
          <a:lstStyle/>
          <a:p>
            <a:pPr algn="just">
              <a:lnSpc>
                <a:spcPts val="3999"/>
              </a:lnSpc>
            </a:pPr>
            <a:r>
              <a:rPr lang="en-US" b="true" sz="3199">
                <a:solidFill>
                  <a:srgbClr val="000000"/>
                </a:solidFill>
                <a:latin typeface="Times New Roman Bold"/>
                <a:ea typeface="Times New Roman Bold"/>
                <a:cs typeface="Times New Roman Bold"/>
                <a:sym typeface="Times New Roman Bold"/>
              </a:rPr>
              <a:t>1. </a:t>
            </a:r>
            <a:r>
              <a:rPr lang="en-US" b="true" sz="3199">
                <a:solidFill>
                  <a:srgbClr val="BD0708"/>
                </a:solidFill>
                <a:latin typeface="Times New Roman Bold"/>
                <a:ea typeface="Times New Roman Bold"/>
                <a:cs typeface="Times New Roman Bold"/>
                <a:sym typeface="Times New Roman Bold"/>
              </a:rPr>
              <a:t>Rough</a:t>
            </a:r>
            <a:r>
              <a:rPr lang="en-US" b="true" sz="3199">
                <a:solidFill>
                  <a:srgbClr val="2B2A2A"/>
                </a:solidFill>
                <a:latin typeface="Times New Roman Bold"/>
                <a:ea typeface="Times New Roman Bold"/>
                <a:cs typeface="Times New Roman Bold"/>
                <a:sym typeface="Times New Roman Bold"/>
              </a:rPr>
              <a:t> features of </a:t>
            </a:r>
            <a:r>
              <a:rPr lang="en-US" b="true" sz="3199">
                <a:solidFill>
                  <a:srgbClr val="000000"/>
                </a:solidFill>
                <a:latin typeface="Times New Roman Bold"/>
                <a:ea typeface="Times New Roman Bold"/>
                <a:cs typeface="Times New Roman Bold"/>
                <a:sym typeface="Times New Roman Bold"/>
              </a:rPr>
              <a:t>current </a:t>
            </a:r>
            <a:r>
              <a:rPr lang="en-US" b="true" sz="3199">
                <a:solidFill>
                  <a:srgbClr val="2B2A2A"/>
                </a:solidFill>
                <a:latin typeface="Times New Roman Bold"/>
                <a:ea typeface="Times New Roman Bold"/>
                <a:cs typeface="Times New Roman Bold"/>
                <a:sym typeface="Times New Roman Bold"/>
              </a:rPr>
              <a:t>word: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032297" y="2394281"/>
            <a:ext cx="12778100" cy="4695952"/>
          </a:xfrm>
          <a:custGeom>
            <a:avLst/>
            <a:gdLst/>
            <a:ahLst/>
            <a:cxnLst/>
            <a:rect r="r" b="b" t="t" l="l"/>
            <a:pathLst>
              <a:path h="4695952" w="12778100">
                <a:moveTo>
                  <a:pt x="0" y="0"/>
                </a:moveTo>
                <a:lnTo>
                  <a:pt x="12778100" y="0"/>
                </a:lnTo>
                <a:lnTo>
                  <a:pt x="12778100" y="4695952"/>
                </a:lnTo>
                <a:lnTo>
                  <a:pt x="0" y="4695952"/>
                </a:lnTo>
                <a:lnTo>
                  <a:pt x="0" y="0"/>
                </a:lnTo>
                <a:close/>
              </a:path>
            </a:pathLst>
          </a:custGeom>
          <a:blipFill>
            <a:blip r:embed="rId8"/>
            <a:stretch>
              <a:fillRect l="0" t="0" r="0" b="0"/>
            </a:stretch>
          </a:blipFill>
        </p:spPr>
      </p:sp>
      <p:sp>
        <p:nvSpPr>
          <p:cNvPr name="TextBox 20" id="20"/>
          <p:cNvSpPr txBox="true"/>
          <p:nvPr/>
        </p:nvSpPr>
        <p:spPr>
          <a:xfrm rot="0">
            <a:off x="1418276" y="1780424"/>
            <a:ext cx="14351143" cy="560705"/>
          </a:xfrm>
          <a:prstGeom prst="rect">
            <a:avLst/>
          </a:prstGeom>
        </p:spPr>
        <p:txBody>
          <a:bodyPr anchor="t" rtlCol="false" tIns="0" lIns="0" bIns="0" rIns="0">
            <a:spAutoFit/>
          </a:bodyPr>
          <a:lstStyle/>
          <a:p>
            <a:pPr algn="just">
              <a:lnSpc>
                <a:spcPts val="3999"/>
              </a:lnSpc>
            </a:pPr>
            <a:r>
              <a:rPr lang="en-US" b="true" sz="3199">
                <a:solidFill>
                  <a:srgbClr val="000000"/>
                </a:solidFill>
                <a:latin typeface="Times New Roman Bold"/>
                <a:ea typeface="Times New Roman Bold"/>
                <a:cs typeface="Times New Roman Bold"/>
                <a:sym typeface="Times New Roman Bold"/>
              </a:rPr>
              <a:t>2. </a:t>
            </a:r>
            <a:r>
              <a:rPr lang="en-US" b="true" sz="3199">
                <a:solidFill>
                  <a:srgbClr val="BD0708"/>
                </a:solidFill>
                <a:latin typeface="Times New Roman Bold"/>
                <a:ea typeface="Times New Roman Bold"/>
                <a:cs typeface="Times New Roman Bold"/>
                <a:sym typeface="Times New Roman Bold"/>
              </a:rPr>
              <a:t>Rough</a:t>
            </a:r>
            <a:r>
              <a:rPr lang="en-US" b="true" sz="3199">
                <a:solidFill>
                  <a:srgbClr val="2B2A2A"/>
                </a:solidFill>
                <a:latin typeface="Times New Roman Bold"/>
                <a:ea typeface="Times New Roman Bold"/>
                <a:cs typeface="Times New Roman Bold"/>
                <a:sym typeface="Times New Roman Bold"/>
              </a:rPr>
              <a:t> features of </a:t>
            </a:r>
            <a:r>
              <a:rPr lang="en-US" b="true" sz="3199">
                <a:solidFill>
                  <a:srgbClr val="BD0708"/>
                </a:solidFill>
                <a:latin typeface="Times New Roman Bold"/>
                <a:ea typeface="Times New Roman Bold"/>
                <a:cs typeface="Times New Roman Bold"/>
                <a:sym typeface="Times New Roman Bold"/>
              </a:rPr>
              <a:t>previous</a:t>
            </a:r>
            <a:r>
              <a:rPr lang="en-US" b="true" sz="3199">
                <a:solidFill>
                  <a:srgbClr val="2B2A2A"/>
                </a:solidFill>
                <a:latin typeface="Times New Roman Bold"/>
                <a:ea typeface="Times New Roman Bold"/>
                <a:cs typeface="Times New Roman Bold"/>
                <a:sym typeface="Times New Roman Bold"/>
              </a:rPr>
              <a:t> word:</a:t>
            </a:r>
          </a:p>
        </p:txBody>
      </p:sp>
      <p:sp>
        <p:nvSpPr>
          <p:cNvPr name="TextBox 21" id="21"/>
          <p:cNvSpPr txBox="true"/>
          <p:nvPr/>
        </p:nvSpPr>
        <p:spPr>
          <a:xfrm rot="0">
            <a:off x="1751728" y="7164070"/>
            <a:ext cx="13211185" cy="3084830"/>
          </a:xfrm>
          <a:prstGeom prst="rect">
            <a:avLst/>
          </a:prstGeom>
        </p:spPr>
        <p:txBody>
          <a:bodyPr anchor="t" rtlCol="false" tIns="0" lIns="0" bIns="0" rIns="0">
            <a:spAutoFit/>
          </a:bodyPr>
          <a:lstStyle/>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 </a:t>
            </a:r>
            <a:r>
              <a:rPr lang="en-US" b="true" sz="3199">
                <a:solidFill>
                  <a:srgbClr val="BD0708"/>
                </a:solidFill>
                <a:latin typeface="Times New Roman Bold"/>
                <a:ea typeface="Times New Roman Bold"/>
                <a:cs typeface="Times New Roman Bold"/>
                <a:sym typeface="Times New Roman Bold"/>
              </a:rPr>
              <a:t>label </a:t>
            </a:r>
            <a:r>
              <a:rPr lang="en-US" b="true" sz="3199">
                <a:solidFill>
                  <a:srgbClr val="000000"/>
                </a:solidFill>
                <a:latin typeface="Times New Roman Bold"/>
                <a:ea typeface="Times New Roman Bold"/>
                <a:cs typeface="Times New Roman Bold"/>
                <a:sym typeface="Times New Roman Bold"/>
              </a:rPr>
              <a:t>of previous word</a:t>
            </a:r>
          </a:p>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 previous word first letter </a:t>
            </a:r>
            <a:r>
              <a:rPr lang="en-US" b="true" sz="3199">
                <a:solidFill>
                  <a:srgbClr val="BD0708"/>
                </a:solidFill>
                <a:latin typeface="Times New Roman Bold"/>
                <a:ea typeface="Times New Roman Bold"/>
                <a:cs typeface="Times New Roman Bold"/>
                <a:sym typeface="Times New Roman Bold"/>
              </a:rPr>
              <a:t>Cap</a:t>
            </a:r>
            <a:r>
              <a:rPr lang="en-US" b="true" sz="3199">
                <a:solidFill>
                  <a:srgbClr val="2B2A2A"/>
                </a:solidFill>
                <a:latin typeface="Times New Roman Bold"/>
                <a:ea typeface="Times New Roman Bold"/>
                <a:cs typeface="Times New Roman Bold"/>
                <a:sym typeface="Times New Roman Bold"/>
              </a:rPr>
              <a:t>?               (e.g. The, Why...)</a:t>
            </a:r>
          </a:p>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 End with punctuation?                            (e.g. Mr</a:t>
            </a:r>
            <a:r>
              <a:rPr lang="en-US" b="true" sz="3199">
                <a:solidFill>
                  <a:srgbClr val="BD0708"/>
                </a:solidFill>
                <a:latin typeface="Times New Roman Bold"/>
                <a:ea typeface="Times New Roman Bold"/>
                <a:cs typeface="Times New Roman Bold"/>
                <a:sym typeface="Times New Roman Bold"/>
              </a:rPr>
              <a:t>.</a:t>
            </a:r>
            <a:r>
              <a:rPr lang="en-US" b="true" sz="3199">
                <a:solidFill>
                  <a:srgbClr val="2B2A2A"/>
                </a:solidFill>
                <a:latin typeface="Times New Roman Bold"/>
                <a:ea typeface="Times New Roman Bold"/>
                <a:cs typeface="Times New Roman Bold"/>
                <a:sym typeface="Times New Roman Bold"/>
              </a:rPr>
              <a:t>, </a:t>
            </a:r>
            <a:r>
              <a:rPr lang="en-US" b="true" sz="3199">
                <a:solidFill>
                  <a:srgbClr val="BD0708"/>
                </a:solidFill>
                <a:latin typeface="Times New Roman Bold"/>
                <a:ea typeface="Times New Roman Bold"/>
                <a:cs typeface="Times New Roman Bold"/>
                <a:sym typeface="Times New Roman Bold"/>
              </a:rPr>
              <a:t>!</a:t>
            </a:r>
            <a:r>
              <a:rPr lang="en-US" b="true" sz="3199">
                <a:solidFill>
                  <a:srgbClr val="2B2A2A"/>
                </a:solidFill>
                <a:latin typeface="Times New Roman Bold"/>
                <a:ea typeface="Times New Roman Bold"/>
                <a:cs typeface="Times New Roman Bold"/>
                <a:sym typeface="Times New Roman Bold"/>
              </a:rPr>
              <a:t>, 20</a:t>
            </a:r>
            <a:r>
              <a:rPr lang="en-US" b="true" sz="3199">
                <a:solidFill>
                  <a:srgbClr val="BD0708"/>
                </a:solidFill>
                <a:latin typeface="Times New Roman Bold"/>
                <a:ea typeface="Times New Roman Bold"/>
                <a:cs typeface="Times New Roman Bold"/>
                <a:sym typeface="Times New Roman Bold"/>
              </a:rPr>
              <a:t>%</a:t>
            </a:r>
            <a:r>
              <a:rPr lang="en-US" b="true" sz="3199">
                <a:solidFill>
                  <a:srgbClr val="2B2A2A"/>
                </a:solidFill>
                <a:latin typeface="Times New Roman Bold"/>
                <a:ea typeface="Times New Roman Bold"/>
                <a:cs typeface="Times New Roman Bold"/>
                <a:sym typeface="Times New Roman Bold"/>
              </a:rPr>
              <a:t>...)</a:t>
            </a:r>
          </a:p>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 Is </a:t>
            </a:r>
            <a:r>
              <a:rPr lang="en-US" b="true" sz="3199">
                <a:solidFill>
                  <a:srgbClr val="BD0708"/>
                </a:solidFill>
                <a:latin typeface="Times New Roman Bold"/>
                <a:ea typeface="Times New Roman Bold"/>
                <a:cs typeface="Times New Roman Bold"/>
                <a:sym typeface="Times New Roman Bold"/>
              </a:rPr>
              <a:t>title</a:t>
            </a:r>
            <a:r>
              <a:rPr lang="en-US" b="true" sz="3199">
                <a:solidFill>
                  <a:srgbClr val="2B2A2A"/>
                </a:solidFill>
                <a:latin typeface="Times New Roman Bold"/>
                <a:ea typeface="Times New Roman Bold"/>
                <a:cs typeface="Times New Roman Bold"/>
                <a:sym typeface="Times New Roman Bold"/>
              </a:rPr>
              <a:t>?                                                    (e.g. Mr, Mrs., Miss)</a:t>
            </a:r>
          </a:p>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 half of the length</a:t>
            </a:r>
          </a:p>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 Is digit?</a:t>
            </a:r>
          </a:p>
        </p:txBody>
      </p:sp>
      <p:sp>
        <p:nvSpPr>
          <p:cNvPr name="TextBox 22" id="22"/>
          <p:cNvSpPr txBox="true"/>
          <p:nvPr/>
        </p:nvSpPr>
        <p:spPr>
          <a:xfrm rot="0">
            <a:off x="3999919" y="644104"/>
            <a:ext cx="1028816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3.0 Quick glance on features 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032297" y="2394281"/>
            <a:ext cx="12778100" cy="4695952"/>
          </a:xfrm>
          <a:custGeom>
            <a:avLst/>
            <a:gdLst/>
            <a:ahLst/>
            <a:cxnLst/>
            <a:rect r="r" b="b" t="t" l="l"/>
            <a:pathLst>
              <a:path h="4695952" w="12778100">
                <a:moveTo>
                  <a:pt x="0" y="0"/>
                </a:moveTo>
                <a:lnTo>
                  <a:pt x="12778100" y="0"/>
                </a:lnTo>
                <a:lnTo>
                  <a:pt x="12778100" y="4695952"/>
                </a:lnTo>
                <a:lnTo>
                  <a:pt x="0" y="4695952"/>
                </a:lnTo>
                <a:lnTo>
                  <a:pt x="0" y="0"/>
                </a:lnTo>
                <a:close/>
              </a:path>
            </a:pathLst>
          </a:custGeom>
          <a:blipFill>
            <a:blip r:embed="rId8"/>
            <a:stretch>
              <a:fillRect l="0" t="0" r="0" b="0"/>
            </a:stretch>
          </a:blipFill>
        </p:spPr>
      </p:sp>
      <p:sp>
        <p:nvSpPr>
          <p:cNvPr name="Freeform 20" id="20"/>
          <p:cNvSpPr/>
          <p:nvPr/>
        </p:nvSpPr>
        <p:spPr>
          <a:xfrm flipH="false" flipV="false" rot="0">
            <a:off x="1100926" y="7450040"/>
            <a:ext cx="1380626" cy="1185070"/>
          </a:xfrm>
          <a:custGeom>
            <a:avLst/>
            <a:gdLst/>
            <a:ahLst/>
            <a:cxnLst/>
            <a:rect r="r" b="b" t="t" l="l"/>
            <a:pathLst>
              <a:path h="1185070" w="1380626">
                <a:moveTo>
                  <a:pt x="0" y="0"/>
                </a:moveTo>
                <a:lnTo>
                  <a:pt x="1380626" y="0"/>
                </a:lnTo>
                <a:lnTo>
                  <a:pt x="1380626" y="1185070"/>
                </a:lnTo>
                <a:lnTo>
                  <a:pt x="0" y="1185070"/>
                </a:lnTo>
                <a:lnTo>
                  <a:pt x="0" y="0"/>
                </a:lnTo>
                <a:close/>
              </a:path>
            </a:pathLst>
          </a:custGeom>
          <a:blipFill>
            <a:blip r:embed="rId9"/>
            <a:stretch>
              <a:fillRect l="0" t="0" r="0" b="0"/>
            </a:stretch>
          </a:blipFill>
        </p:spPr>
      </p:sp>
      <p:sp>
        <p:nvSpPr>
          <p:cNvPr name="TextBox 21" id="21"/>
          <p:cNvSpPr txBox="true"/>
          <p:nvPr/>
        </p:nvSpPr>
        <p:spPr>
          <a:xfrm rot="0">
            <a:off x="1418276" y="1780424"/>
            <a:ext cx="14351143" cy="560705"/>
          </a:xfrm>
          <a:prstGeom prst="rect">
            <a:avLst/>
          </a:prstGeom>
        </p:spPr>
        <p:txBody>
          <a:bodyPr anchor="t" rtlCol="false" tIns="0" lIns="0" bIns="0" rIns="0">
            <a:spAutoFit/>
          </a:bodyPr>
          <a:lstStyle/>
          <a:p>
            <a:pPr algn="just">
              <a:lnSpc>
                <a:spcPts val="3999"/>
              </a:lnSpc>
            </a:pPr>
            <a:r>
              <a:rPr lang="en-US" b="true" sz="3199">
                <a:solidFill>
                  <a:srgbClr val="000000"/>
                </a:solidFill>
                <a:latin typeface="Times New Roman Bold"/>
                <a:ea typeface="Times New Roman Bold"/>
                <a:cs typeface="Times New Roman Bold"/>
                <a:sym typeface="Times New Roman Bold"/>
              </a:rPr>
              <a:t>2.</a:t>
            </a:r>
            <a:r>
              <a:rPr lang="en-US" b="true" sz="3199">
                <a:solidFill>
                  <a:srgbClr val="BD0708"/>
                </a:solidFill>
                <a:latin typeface="Times New Roman Bold"/>
                <a:ea typeface="Times New Roman Bold"/>
                <a:cs typeface="Times New Roman Bold"/>
                <a:sym typeface="Times New Roman Bold"/>
              </a:rPr>
              <a:t> Rough</a:t>
            </a:r>
            <a:r>
              <a:rPr lang="en-US" b="true" sz="3199">
                <a:solidFill>
                  <a:srgbClr val="2B2A2A"/>
                </a:solidFill>
                <a:latin typeface="Times New Roman Bold"/>
                <a:ea typeface="Times New Roman Bold"/>
                <a:cs typeface="Times New Roman Bold"/>
                <a:sym typeface="Times New Roman Bold"/>
              </a:rPr>
              <a:t> features of previous word:</a:t>
            </a:r>
          </a:p>
        </p:txBody>
      </p:sp>
      <p:grpSp>
        <p:nvGrpSpPr>
          <p:cNvPr name="Group 22" id="22"/>
          <p:cNvGrpSpPr/>
          <p:nvPr/>
        </p:nvGrpSpPr>
        <p:grpSpPr>
          <a:xfrm rot="0">
            <a:off x="2693967" y="7450040"/>
            <a:ext cx="12898458" cy="1494155"/>
            <a:chOff x="0" y="0"/>
            <a:chExt cx="17197944" cy="1992207"/>
          </a:xfrm>
        </p:grpSpPr>
        <p:sp>
          <p:nvSpPr>
            <p:cNvPr name="TextBox 23" id="23"/>
            <p:cNvSpPr txBox="true"/>
            <p:nvPr/>
          </p:nvSpPr>
          <p:spPr>
            <a:xfrm rot="0">
              <a:off x="0" y="-76200"/>
              <a:ext cx="17197944" cy="2068407"/>
            </a:xfrm>
            <a:prstGeom prst="rect">
              <a:avLst/>
            </a:prstGeom>
          </p:spPr>
          <p:txBody>
            <a:bodyPr anchor="t" rtlCol="false" tIns="0" lIns="0" bIns="0" rIns="0">
              <a:spAutoFit/>
            </a:bodyPr>
            <a:lstStyle/>
            <a:p>
              <a:pPr algn="just">
                <a:lnSpc>
                  <a:spcPts val="3999"/>
                </a:lnSpc>
              </a:pPr>
              <a:r>
                <a:rPr lang="en-US" sz="3199" b="true">
                  <a:solidFill>
                    <a:srgbClr val="000000"/>
                  </a:solidFill>
                  <a:latin typeface="Times New Roman Bold"/>
                  <a:ea typeface="Times New Roman Bold"/>
                  <a:cs typeface="Times New Roman Bold"/>
                  <a:sym typeface="Times New Roman Bold"/>
                </a:rPr>
                <a:t>                                                                                                        is not good! </a:t>
              </a:r>
            </a:p>
            <a:p>
              <a:pPr algn="just">
                <a:lnSpc>
                  <a:spcPts val="3999"/>
                </a:lnSpc>
              </a:pPr>
              <a:r>
                <a:rPr lang="en-US" b="true" sz="3199">
                  <a:solidFill>
                    <a:srgbClr val="000000"/>
                  </a:solidFill>
                  <a:latin typeface="Times New Roman Bold"/>
                  <a:ea typeface="Times New Roman Bold"/>
                  <a:cs typeface="Times New Roman Bold"/>
                  <a:sym typeface="Times New Roman Bold"/>
                </a:rPr>
                <a:t>Because this feature can severely reduces the generalisation ability of the model!</a:t>
              </a:r>
            </a:p>
          </p:txBody>
        </p:sp>
        <p:sp>
          <p:nvSpPr>
            <p:cNvPr name="TextBox 24" id="24"/>
            <p:cNvSpPr txBox="true"/>
            <p:nvPr/>
          </p:nvSpPr>
          <p:spPr>
            <a:xfrm rot="0">
              <a:off x="57334" y="-85725"/>
              <a:ext cx="13835073" cy="703302"/>
            </a:xfrm>
            <a:prstGeom prst="rect">
              <a:avLst/>
            </a:prstGeom>
          </p:spPr>
          <p:txBody>
            <a:bodyPr anchor="t" rtlCol="false" tIns="0" lIns="0" bIns="0" rIns="0">
              <a:spAutoFit/>
            </a:bodyPr>
            <a:lstStyle/>
            <a:p>
              <a:pPr algn="just">
                <a:lnSpc>
                  <a:spcPts val="3860"/>
                </a:lnSpc>
              </a:pPr>
              <a:r>
                <a:rPr lang="en-US" b="true" sz="3088">
                  <a:solidFill>
                    <a:srgbClr val="BD0708"/>
                  </a:solidFill>
                  <a:latin typeface="Consolas Bold"/>
                  <a:ea typeface="Consolas Bold"/>
                  <a:cs typeface="Consolas Bold"/>
                  <a:sym typeface="Consolas Bold"/>
                </a:rPr>
                <a:t>feature[‘has_prev_(%s)’ % prev_word] = prev_word</a:t>
              </a:r>
            </a:p>
          </p:txBody>
        </p:sp>
      </p:grpSp>
      <p:sp>
        <p:nvSpPr>
          <p:cNvPr name="TextBox 25" id="25"/>
          <p:cNvSpPr txBox="true"/>
          <p:nvPr/>
        </p:nvSpPr>
        <p:spPr>
          <a:xfrm rot="0">
            <a:off x="3999919" y="644104"/>
            <a:ext cx="1028816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3.0 Quick glance on features design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292665" y="2461449"/>
            <a:ext cx="13316474" cy="4194689"/>
          </a:xfrm>
          <a:custGeom>
            <a:avLst/>
            <a:gdLst/>
            <a:ahLst/>
            <a:cxnLst/>
            <a:rect r="r" b="b" t="t" l="l"/>
            <a:pathLst>
              <a:path h="4194689" w="13316474">
                <a:moveTo>
                  <a:pt x="0" y="0"/>
                </a:moveTo>
                <a:lnTo>
                  <a:pt x="13316474" y="0"/>
                </a:lnTo>
                <a:lnTo>
                  <a:pt x="13316474" y="4194689"/>
                </a:lnTo>
                <a:lnTo>
                  <a:pt x="0" y="4194689"/>
                </a:lnTo>
                <a:lnTo>
                  <a:pt x="0" y="0"/>
                </a:lnTo>
                <a:close/>
              </a:path>
            </a:pathLst>
          </a:custGeom>
          <a:blipFill>
            <a:blip r:embed="rId8"/>
            <a:stretch>
              <a:fillRect l="0" t="0" r="0" b="0"/>
            </a:stretch>
          </a:blipFill>
        </p:spPr>
      </p:sp>
      <p:sp>
        <p:nvSpPr>
          <p:cNvPr name="TextBox 20" id="20"/>
          <p:cNvSpPr txBox="true"/>
          <p:nvPr/>
        </p:nvSpPr>
        <p:spPr>
          <a:xfrm rot="0">
            <a:off x="1418276" y="1780424"/>
            <a:ext cx="14351143" cy="560705"/>
          </a:xfrm>
          <a:prstGeom prst="rect">
            <a:avLst/>
          </a:prstGeom>
        </p:spPr>
        <p:txBody>
          <a:bodyPr anchor="t" rtlCol="false" tIns="0" lIns="0" bIns="0" rIns="0">
            <a:spAutoFit/>
          </a:bodyPr>
          <a:lstStyle/>
          <a:p>
            <a:pPr algn="just">
              <a:lnSpc>
                <a:spcPts val="3999"/>
              </a:lnSpc>
            </a:pPr>
            <a:r>
              <a:rPr lang="en-US" b="true" sz="3199">
                <a:solidFill>
                  <a:srgbClr val="2B2A2A"/>
                </a:solidFill>
                <a:latin typeface="Times New Roman Bold"/>
                <a:ea typeface="Times New Roman Bold"/>
                <a:cs typeface="Times New Roman Bold"/>
                <a:sym typeface="Times New Roman Bold"/>
              </a:rPr>
              <a:t>3. Letter cases &amp; has punctuations in current word?</a:t>
            </a:r>
          </a:p>
        </p:txBody>
      </p:sp>
      <p:sp>
        <p:nvSpPr>
          <p:cNvPr name="TextBox 21" id="21"/>
          <p:cNvSpPr txBox="true"/>
          <p:nvPr/>
        </p:nvSpPr>
        <p:spPr>
          <a:xfrm rot="0">
            <a:off x="1751728" y="7164070"/>
            <a:ext cx="13211185" cy="2075180"/>
          </a:xfrm>
          <a:prstGeom prst="rect">
            <a:avLst/>
          </a:prstGeom>
        </p:spPr>
        <p:txBody>
          <a:bodyPr anchor="t" rtlCol="false" tIns="0" lIns="0" bIns="0" rIns="0">
            <a:spAutoFit/>
          </a:bodyPr>
          <a:lstStyle/>
          <a:p>
            <a:pPr algn="just" marL="690874" indent="-345437" lvl="1">
              <a:lnSpc>
                <a:spcPts val="3999"/>
              </a:lnSpc>
              <a:buAutoNum type="arabicPeriod" startAt="1"/>
            </a:pPr>
            <a:r>
              <a:rPr lang="en-US" b="true" sz="3199">
                <a:solidFill>
                  <a:srgbClr val="000000"/>
                </a:solidFill>
                <a:latin typeface="Times New Roman Bold"/>
                <a:ea typeface="Times New Roman Bold"/>
                <a:cs typeface="Times New Roman Bold"/>
                <a:sym typeface="Times New Roman Bold"/>
              </a:rPr>
              <a:t> Titlecase?      (Hello, This)</a:t>
            </a:r>
          </a:p>
          <a:p>
            <a:pPr algn="just" marL="690874" indent="-345437" lvl="1">
              <a:lnSpc>
                <a:spcPts val="3999"/>
              </a:lnSpc>
              <a:buAutoNum type="arabicPeriod" startAt="1"/>
            </a:pPr>
            <a:r>
              <a:rPr lang="en-US" b="true" sz="3199">
                <a:solidFill>
                  <a:srgbClr val="000000"/>
                </a:solidFill>
                <a:latin typeface="Times New Roman Bold"/>
                <a:ea typeface="Times New Roman Bold"/>
                <a:cs typeface="Times New Roman Bold"/>
                <a:sym typeface="Times New Roman Bold"/>
              </a:rPr>
              <a:t> Allcapital?     (DC, TOM)</a:t>
            </a:r>
          </a:p>
          <a:p>
            <a:pPr algn="just" marL="690874" indent="-345437" lvl="1">
              <a:lnSpc>
                <a:spcPts val="3999"/>
              </a:lnSpc>
              <a:buAutoNum type="arabicPeriod" startAt="1"/>
            </a:pPr>
            <a:r>
              <a:rPr lang="en-US" b="true" sz="3199">
                <a:solidFill>
                  <a:srgbClr val="000000"/>
                </a:solidFill>
                <a:latin typeface="Times New Roman Bold"/>
                <a:ea typeface="Times New Roman Bold"/>
                <a:cs typeface="Times New Roman Bold"/>
                <a:sym typeface="Times New Roman Bold"/>
              </a:rPr>
              <a:t> Camelcase?    (iPhone, McDonald)</a:t>
            </a:r>
          </a:p>
          <a:p>
            <a:pPr algn="just" marL="690874" indent="-345437" lvl="1">
              <a:lnSpc>
                <a:spcPts val="3999"/>
              </a:lnSpc>
              <a:buAutoNum type="arabicPeriod" startAt="1"/>
            </a:pPr>
            <a:r>
              <a:rPr lang="en-US" b="true" sz="3199">
                <a:solidFill>
                  <a:srgbClr val="000000"/>
                </a:solidFill>
                <a:latin typeface="Times New Roman Bold"/>
                <a:ea typeface="Times New Roman Bold"/>
                <a:cs typeface="Times New Roman Bold"/>
                <a:sym typeface="Times New Roman Bold"/>
              </a:rPr>
              <a:t> has  -  or ’  ?   (Hi-Rush, O’Steven)</a:t>
            </a:r>
          </a:p>
        </p:txBody>
      </p:sp>
      <p:sp>
        <p:nvSpPr>
          <p:cNvPr name="TextBox 22" id="22"/>
          <p:cNvSpPr txBox="true"/>
          <p:nvPr/>
        </p:nvSpPr>
        <p:spPr>
          <a:xfrm rot="0">
            <a:off x="3999919" y="644104"/>
            <a:ext cx="1028816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3.0 Quick glance on features design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972413" y="2659925"/>
            <a:ext cx="16343174" cy="3799788"/>
          </a:xfrm>
          <a:custGeom>
            <a:avLst/>
            <a:gdLst/>
            <a:ahLst/>
            <a:cxnLst/>
            <a:rect r="r" b="b" t="t" l="l"/>
            <a:pathLst>
              <a:path h="3799788" w="16343174">
                <a:moveTo>
                  <a:pt x="0" y="0"/>
                </a:moveTo>
                <a:lnTo>
                  <a:pt x="16343174" y="0"/>
                </a:lnTo>
                <a:lnTo>
                  <a:pt x="16343174" y="3799788"/>
                </a:lnTo>
                <a:lnTo>
                  <a:pt x="0" y="3799788"/>
                </a:lnTo>
                <a:lnTo>
                  <a:pt x="0" y="0"/>
                </a:lnTo>
                <a:close/>
              </a:path>
            </a:pathLst>
          </a:custGeom>
          <a:blipFill>
            <a:blip r:embed="rId8"/>
            <a:stretch>
              <a:fillRect l="0" t="0" r="0" b="0"/>
            </a:stretch>
          </a:blipFill>
        </p:spPr>
      </p:sp>
      <p:sp>
        <p:nvSpPr>
          <p:cNvPr name="TextBox 20" id="20"/>
          <p:cNvSpPr txBox="true"/>
          <p:nvPr/>
        </p:nvSpPr>
        <p:spPr>
          <a:xfrm rot="0">
            <a:off x="1418276" y="1780424"/>
            <a:ext cx="14351143" cy="560705"/>
          </a:xfrm>
          <a:prstGeom prst="rect">
            <a:avLst/>
          </a:prstGeom>
        </p:spPr>
        <p:txBody>
          <a:bodyPr anchor="t" rtlCol="false" tIns="0" lIns="0" bIns="0" rIns="0">
            <a:spAutoFit/>
          </a:bodyPr>
          <a:lstStyle/>
          <a:p>
            <a:pPr algn="just">
              <a:lnSpc>
                <a:spcPts val="3999"/>
              </a:lnSpc>
            </a:pPr>
            <a:r>
              <a:rPr lang="en-US" b="true" sz="3199">
                <a:solidFill>
                  <a:srgbClr val="2B2A2A"/>
                </a:solidFill>
                <a:latin typeface="Times New Roman Bold"/>
                <a:ea typeface="Times New Roman Bold"/>
                <a:cs typeface="Times New Roman Bold"/>
                <a:sym typeface="Times New Roman Bold"/>
              </a:rPr>
              <a:t>4. Record prefix and suffix by </a:t>
            </a:r>
            <a:r>
              <a:rPr lang="en-US" b="true" sz="3199">
                <a:solidFill>
                  <a:srgbClr val="BD0708"/>
                </a:solidFill>
                <a:latin typeface="Times New Roman Bold"/>
                <a:ea typeface="Times New Roman Bold"/>
                <a:cs typeface="Times New Roman Bold"/>
                <a:sym typeface="Times New Roman Bold"/>
              </a:rPr>
              <a:t>Hashing algorithm</a:t>
            </a:r>
          </a:p>
        </p:txBody>
      </p:sp>
      <p:sp>
        <p:nvSpPr>
          <p:cNvPr name="TextBox 21" id="21"/>
          <p:cNvSpPr txBox="true"/>
          <p:nvPr/>
        </p:nvSpPr>
        <p:spPr>
          <a:xfrm rot="0">
            <a:off x="1751728" y="7164070"/>
            <a:ext cx="13211185" cy="1570355"/>
          </a:xfrm>
          <a:prstGeom prst="rect">
            <a:avLst/>
          </a:prstGeom>
        </p:spPr>
        <p:txBody>
          <a:bodyPr anchor="t" rtlCol="false" tIns="0" lIns="0" bIns="0" rIns="0">
            <a:spAutoFit/>
          </a:bodyPr>
          <a:lstStyle/>
          <a:p>
            <a:pPr algn="just">
              <a:lnSpc>
                <a:spcPts val="3999"/>
              </a:lnSpc>
            </a:pPr>
            <a:r>
              <a:rPr lang="en-US" sz="3199" b="true">
                <a:solidFill>
                  <a:srgbClr val="000000"/>
                </a:solidFill>
                <a:latin typeface="Times New Roman Bold"/>
                <a:ea typeface="Times New Roman Bold"/>
                <a:cs typeface="Times New Roman Bold"/>
                <a:sym typeface="Times New Roman Bold"/>
              </a:rPr>
              <a:t>As directly record the prefix or suffix can cause </a:t>
            </a:r>
            <a:r>
              <a:rPr lang="en-US" sz="3199" b="true">
                <a:solidFill>
                  <a:srgbClr val="BD0708"/>
                </a:solidFill>
                <a:latin typeface="Times New Roman Bold"/>
                <a:ea typeface="Times New Roman Bold"/>
                <a:cs typeface="Times New Roman Bold"/>
                <a:sym typeface="Times New Roman Bold"/>
              </a:rPr>
              <a:t>infinity bucket problem</a:t>
            </a:r>
            <a:r>
              <a:rPr lang="en-US" sz="3199" b="true">
                <a:solidFill>
                  <a:srgbClr val="000000"/>
                </a:solidFill>
                <a:latin typeface="Times New Roman Bold"/>
                <a:ea typeface="Times New Roman Bold"/>
                <a:cs typeface="Times New Roman Bold"/>
                <a:sym typeface="Times New Roman Bold"/>
              </a:rPr>
              <a:t>,</a:t>
            </a:r>
          </a:p>
          <a:p>
            <a:pPr algn="just">
              <a:lnSpc>
                <a:spcPts val="3999"/>
              </a:lnSpc>
            </a:pPr>
          </a:p>
          <a:p>
            <a:pPr algn="just">
              <a:lnSpc>
                <a:spcPts val="3999"/>
              </a:lnSpc>
            </a:pPr>
            <a:r>
              <a:rPr lang="en-US" sz="3199">
                <a:solidFill>
                  <a:srgbClr val="000000"/>
                </a:solidFill>
                <a:latin typeface="Times New Roman"/>
                <a:ea typeface="Times New Roman"/>
                <a:cs typeface="Times New Roman"/>
                <a:sym typeface="Times New Roman"/>
              </a:rPr>
              <a:t>We use hashing to </a:t>
            </a:r>
            <a:r>
              <a:rPr lang="en-US" b="true" sz="3199">
                <a:solidFill>
                  <a:srgbClr val="BD0708"/>
                </a:solidFill>
                <a:latin typeface="Times New Roman Bold"/>
                <a:ea typeface="Times New Roman Bold"/>
                <a:cs typeface="Times New Roman Bold"/>
                <a:sym typeface="Times New Roman Bold"/>
              </a:rPr>
              <a:t>map various prefix/suffix to integer</a:t>
            </a:r>
            <a:r>
              <a:rPr lang="en-US" sz="3199">
                <a:solidFill>
                  <a:srgbClr val="000000"/>
                </a:solidFill>
                <a:latin typeface="Times New Roman"/>
                <a:ea typeface="Times New Roman"/>
                <a:cs typeface="Times New Roman"/>
                <a:sym typeface="Times New Roman"/>
              </a:rPr>
              <a:t> range from 0 to 9999.</a:t>
            </a:r>
          </a:p>
        </p:txBody>
      </p:sp>
      <p:sp>
        <p:nvSpPr>
          <p:cNvPr name="TextBox 22" id="22"/>
          <p:cNvSpPr txBox="true"/>
          <p:nvPr/>
        </p:nvSpPr>
        <p:spPr>
          <a:xfrm rot="0">
            <a:off x="3999919" y="644104"/>
            <a:ext cx="1028816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3.0 Quick glance on features design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342488" y="2093864"/>
            <a:ext cx="4464582" cy="6651810"/>
            <a:chOff x="0" y="0"/>
            <a:chExt cx="5952776" cy="8869080"/>
          </a:xfrm>
        </p:grpSpPr>
        <p:pic>
          <p:nvPicPr>
            <p:cNvPr name="Picture 20" id="20"/>
            <p:cNvPicPr>
              <a:picLocks noChangeAspect="true"/>
            </p:cNvPicPr>
            <p:nvPr/>
          </p:nvPicPr>
          <p:blipFill>
            <a:blip r:embed="rId8"/>
            <a:srcRect l="0" t="8096" r="0" b="8096"/>
            <a:stretch>
              <a:fillRect/>
            </a:stretch>
          </p:blipFill>
          <p:spPr>
            <a:xfrm flipH="false" flipV="false">
              <a:off x="0" y="0"/>
              <a:ext cx="5952776" cy="8869080"/>
            </a:xfrm>
            <a:prstGeom prst="rect">
              <a:avLst/>
            </a:prstGeom>
          </p:spPr>
        </p:pic>
      </p:grpSp>
      <p:grpSp>
        <p:nvGrpSpPr>
          <p:cNvPr name="Group 21" id="21"/>
          <p:cNvGrpSpPr/>
          <p:nvPr/>
        </p:nvGrpSpPr>
        <p:grpSpPr>
          <a:xfrm rot="0">
            <a:off x="1105490" y="2966487"/>
            <a:ext cx="3528054" cy="578968"/>
            <a:chOff x="0" y="0"/>
            <a:chExt cx="1208361" cy="198297"/>
          </a:xfrm>
        </p:grpSpPr>
        <p:sp>
          <p:nvSpPr>
            <p:cNvPr name="Freeform 22" id="22"/>
            <p:cNvSpPr/>
            <p:nvPr/>
          </p:nvSpPr>
          <p:spPr>
            <a:xfrm flipH="false" flipV="false" rot="0">
              <a:off x="0" y="0"/>
              <a:ext cx="1208361" cy="198297"/>
            </a:xfrm>
            <a:custGeom>
              <a:avLst/>
              <a:gdLst/>
              <a:ahLst/>
              <a:cxnLst/>
              <a:rect r="r" b="b" t="t" l="l"/>
              <a:pathLst>
                <a:path h="198297" w="1208361">
                  <a:moveTo>
                    <a:pt x="99149" y="0"/>
                  </a:moveTo>
                  <a:lnTo>
                    <a:pt x="1109212" y="0"/>
                  </a:lnTo>
                  <a:cubicBezTo>
                    <a:pt x="1163971" y="0"/>
                    <a:pt x="1208361" y="44390"/>
                    <a:pt x="1208361" y="99149"/>
                  </a:cubicBezTo>
                  <a:lnTo>
                    <a:pt x="1208361" y="99149"/>
                  </a:lnTo>
                  <a:cubicBezTo>
                    <a:pt x="1208361" y="125444"/>
                    <a:pt x="1197915" y="150663"/>
                    <a:pt x="1179321" y="169257"/>
                  </a:cubicBezTo>
                  <a:cubicBezTo>
                    <a:pt x="1160727" y="187851"/>
                    <a:pt x="1135508" y="198297"/>
                    <a:pt x="1109212" y="198297"/>
                  </a:cubicBezTo>
                  <a:lnTo>
                    <a:pt x="99149" y="198297"/>
                  </a:lnTo>
                  <a:cubicBezTo>
                    <a:pt x="72853" y="198297"/>
                    <a:pt x="47634" y="187851"/>
                    <a:pt x="29040" y="169257"/>
                  </a:cubicBezTo>
                  <a:cubicBezTo>
                    <a:pt x="10446" y="150663"/>
                    <a:pt x="0" y="125444"/>
                    <a:pt x="0" y="99149"/>
                  </a:cubicBezTo>
                  <a:lnTo>
                    <a:pt x="0" y="99149"/>
                  </a:lnTo>
                  <a:cubicBezTo>
                    <a:pt x="0" y="72853"/>
                    <a:pt x="10446" y="47634"/>
                    <a:pt x="29040" y="29040"/>
                  </a:cubicBezTo>
                  <a:cubicBezTo>
                    <a:pt x="47634" y="10446"/>
                    <a:pt x="72853" y="0"/>
                    <a:pt x="99149" y="0"/>
                  </a:cubicBezTo>
                  <a:close/>
                </a:path>
              </a:pathLst>
            </a:custGeom>
            <a:solidFill>
              <a:srgbClr val="BFA692"/>
            </a:solidFill>
            <a:ln w="9525" cap="rnd">
              <a:solidFill>
                <a:srgbClr val="502B28"/>
              </a:solidFill>
              <a:prstDash val="solid"/>
              <a:round/>
            </a:ln>
          </p:spPr>
        </p:sp>
        <p:sp>
          <p:nvSpPr>
            <p:cNvPr name="TextBox 23" id="23"/>
            <p:cNvSpPr txBox="true"/>
            <p:nvPr/>
          </p:nvSpPr>
          <p:spPr>
            <a:xfrm>
              <a:off x="0" y="-57150"/>
              <a:ext cx="1208361" cy="255447"/>
            </a:xfrm>
            <a:prstGeom prst="rect">
              <a:avLst/>
            </a:prstGeom>
          </p:spPr>
          <p:txBody>
            <a:bodyPr anchor="ctr" rtlCol="false" tIns="34493" lIns="34493" bIns="34493" rIns="34493"/>
            <a:lstStyle/>
            <a:p>
              <a:pPr algn="ctr" marL="0" indent="0" lvl="0">
                <a:lnSpc>
                  <a:spcPts val="4156"/>
                </a:lnSpc>
                <a:spcBef>
                  <a:spcPct val="0"/>
                </a:spcBef>
              </a:pPr>
            </a:p>
          </p:txBody>
        </p:sp>
      </p:grpSp>
      <p:sp>
        <p:nvSpPr>
          <p:cNvPr name="TextBox 24" id="24"/>
          <p:cNvSpPr txBox="true"/>
          <p:nvPr/>
        </p:nvSpPr>
        <p:spPr>
          <a:xfrm rot="0">
            <a:off x="1360204" y="3018661"/>
            <a:ext cx="3018626" cy="526795"/>
          </a:xfrm>
          <a:prstGeom prst="rect">
            <a:avLst/>
          </a:prstGeom>
        </p:spPr>
        <p:txBody>
          <a:bodyPr anchor="t" rtlCol="false" tIns="0" lIns="0" bIns="0" rIns="0">
            <a:spAutoFit/>
          </a:bodyPr>
          <a:lstStyle/>
          <a:p>
            <a:pPr algn="ctr" marL="0" indent="0" lvl="0">
              <a:lnSpc>
                <a:spcPts val="3366"/>
              </a:lnSpc>
            </a:pPr>
            <a:r>
              <a:rPr lang="en-US" b="true" sz="3699">
                <a:solidFill>
                  <a:srgbClr val="000000"/>
                </a:solidFill>
                <a:latin typeface="Times New Roman Bold"/>
                <a:ea typeface="Times New Roman Bold"/>
                <a:cs typeface="Times New Roman Bold"/>
                <a:sym typeface="Times New Roman Bold"/>
              </a:rPr>
              <a:t>French</a:t>
            </a:r>
          </a:p>
        </p:txBody>
      </p:sp>
      <p:sp>
        <p:nvSpPr>
          <p:cNvPr name="TextBox 25" id="25"/>
          <p:cNvSpPr txBox="true"/>
          <p:nvPr/>
        </p:nvSpPr>
        <p:spPr>
          <a:xfrm rot="0">
            <a:off x="5335589" y="2951986"/>
            <a:ext cx="8161154" cy="970026"/>
          </a:xfrm>
          <a:prstGeom prst="rect">
            <a:avLst/>
          </a:prstGeom>
        </p:spPr>
        <p:txBody>
          <a:bodyPr anchor="t" rtlCol="false" tIns="0" lIns="0" bIns="0" rIns="0">
            <a:spAutoFit/>
          </a:bodyPr>
          <a:lstStyle/>
          <a:p>
            <a:pPr algn="just">
              <a:lnSpc>
                <a:spcPts val="3551"/>
              </a:lnSpc>
            </a:pPr>
            <a:r>
              <a:rPr lang="en-US" sz="3199" b="true">
                <a:solidFill>
                  <a:srgbClr val="2B2A2A"/>
                </a:solidFill>
                <a:latin typeface="Times New Roman Bold"/>
                <a:ea typeface="Times New Roman Bold"/>
                <a:cs typeface="Times New Roman Bold"/>
                <a:sym typeface="Times New Roman Bold"/>
              </a:rPr>
              <a:t>François-Henri Pinault, </a:t>
            </a:r>
          </a:p>
          <a:p>
            <a:pPr algn="just" marL="0" indent="0" lvl="0">
              <a:lnSpc>
                <a:spcPts val="3551"/>
              </a:lnSpc>
            </a:pPr>
            <a:r>
              <a:rPr lang="en-US" b="true" sz="3199">
                <a:solidFill>
                  <a:srgbClr val="2B2A2A"/>
                </a:solidFill>
                <a:latin typeface="Times New Roman Bold"/>
                <a:ea typeface="Times New Roman Bold"/>
                <a:cs typeface="Times New Roman Bold"/>
                <a:sym typeface="Times New Roman Bold"/>
              </a:rPr>
              <a:t>Élodie Fontaine (é, è, û)</a:t>
            </a:r>
          </a:p>
        </p:txBody>
      </p:sp>
      <p:sp>
        <p:nvSpPr>
          <p:cNvPr name="TextBox 26" id="26"/>
          <p:cNvSpPr txBox="true"/>
          <p:nvPr/>
        </p:nvSpPr>
        <p:spPr>
          <a:xfrm rot="0">
            <a:off x="5184988" y="644104"/>
            <a:ext cx="791802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3.1 Non-English Names</a:t>
            </a:r>
          </a:p>
        </p:txBody>
      </p:sp>
      <p:grpSp>
        <p:nvGrpSpPr>
          <p:cNvPr name="Group 27" id="27"/>
          <p:cNvGrpSpPr/>
          <p:nvPr/>
        </p:nvGrpSpPr>
        <p:grpSpPr>
          <a:xfrm rot="0">
            <a:off x="1105088" y="7756144"/>
            <a:ext cx="3522445" cy="492958"/>
            <a:chOff x="0" y="0"/>
            <a:chExt cx="1206440" cy="168839"/>
          </a:xfrm>
        </p:grpSpPr>
        <p:sp>
          <p:nvSpPr>
            <p:cNvPr name="Freeform 28" id="28"/>
            <p:cNvSpPr/>
            <p:nvPr/>
          </p:nvSpPr>
          <p:spPr>
            <a:xfrm flipH="false" flipV="false" rot="0">
              <a:off x="0" y="0"/>
              <a:ext cx="1206440" cy="168839"/>
            </a:xfrm>
            <a:custGeom>
              <a:avLst/>
              <a:gdLst/>
              <a:ahLst/>
              <a:cxnLst/>
              <a:rect r="r" b="b" t="t" l="l"/>
              <a:pathLst>
                <a:path h="168839" w="1206440">
                  <a:moveTo>
                    <a:pt x="84419" y="0"/>
                  </a:moveTo>
                  <a:lnTo>
                    <a:pt x="1122021" y="0"/>
                  </a:lnTo>
                  <a:cubicBezTo>
                    <a:pt x="1144410" y="0"/>
                    <a:pt x="1165882" y="8894"/>
                    <a:pt x="1181714" y="24726"/>
                  </a:cubicBezTo>
                  <a:cubicBezTo>
                    <a:pt x="1197546" y="40558"/>
                    <a:pt x="1206440" y="62030"/>
                    <a:pt x="1206440" y="84419"/>
                  </a:cubicBezTo>
                  <a:lnTo>
                    <a:pt x="1206440" y="84419"/>
                  </a:lnTo>
                  <a:cubicBezTo>
                    <a:pt x="1206440" y="131043"/>
                    <a:pt x="1168644" y="168839"/>
                    <a:pt x="1122021" y="168839"/>
                  </a:cubicBezTo>
                  <a:lnTo>
                    <a:pt x="84419" y="168839"/>
                  </a:lnTo>
                  <a:cubicBezTo>
                    <a:pt x="37796" y="168839"/>
                    <a:pt x="0" y="131043"/>
                    <a:pt x="0" y="84419"/>
                  </a:cubicBezTo>
                  <a:lnTo>
                    <a:pt x="0" y="84419"/>
                  </a:lnTo>
                  <a:cubicBezTo>
                    <a:pt x="0" y="37796"/>
                    <a:pt x="37796" y="0"/>
                    <a:pt x="84419" y="0"/>
                  </a:cubicBezTo>
                  <a:close/>
                </a:path>
              </a:pathLst>
            </a:custGeom>
            <a:solidFill>
              <a:srgbClr val="BFA692"/>
            </a:solidFill>
            <a:ln w="9525" cap="rnd">
              <a:solidFill>
                <a:srgbClr val="502B28"/>
              </a:solidFill>
              <a:prstDash val="solid"/>
              <a:round/>
            </a:ln>
          </p:spPr>
        </p:sp>
        <p:sp>
          <p:nvSpPr>
            <p:cNvPr name="TextBox 29" id="29"/>
            <p:cNvSpPr txBox="true"/>
            <p:nvPr/>
          </p:nvSpPr>
          <p:spPr>
            <a:xfrm>
              <a:off x="0" y="-57150"/>
              <a:ext cx="1206440" cy="225989"/>
            </a:xfrm>
            <a:prstGeom prst="rect">
              <a:avLst/>
            </a:prstGeom>
          </p:spPr>
          <p:txBody>
            <a:bodyPr anchor="ctr" rtlCol="false" tIns="34493" lIns="34493" bIns="34493" rIns="34493"/>
            <a:lstStyle/>
            <a:p>
              <a:pPr algn="ctr" marL="0" indent="0" lvl="0">
                <a:lnSpc>
                  <a:spcPts val="4016"/>
                </a:lnSpc>
                <a:spcBef>
                  <a:spcPct val="0"/>
                </a:spcBef>
              </a:pPr>
            </a:p>
          </p:txBody>
        </p:sp>
      </p:grpSp>
      <p:sp>
        <p:nvSpPr>
          <p:cNvPr name="TextBox 30" id="30"/>
          <p:cNvSpPr txBox="true"/>
          <p:nvPr/>
        </p:nvSpPr>
        <p:spPr>
          <a:xfrm rot="0">
            <a:off x="1359396" y="7808318"/>
            <a:ext cx="3013827" cy="513587"/>
          </a:xfrm>
          <a:prstGeom prst="rect">
            <a:avLst/>
          </a:prstGeom>
        </p:spPr>
        <p:txBody>
          <a:bodyPr anchor="t" rtlCol="false" tIns="0" lIns="0" bIns="0" rIns="0">
            <a:spAutoFit/>
          </a:bodyPr>
          <a:lstStyle/>
          <a:p>
            <a:pPr algn="ctr" marL="0" indent="0" lvl="0">
              <a:lnSpc>
                <a:spcPts val="3275"/>
              </a:lnSpc>
            </a:pPr>
            <a:r>
              <a:rPr lang="en-US" b="true" sz="3599">
                <a:solidFill>
                  <a:srgbClr val="000000"/>
                </a:solidFill>
                <a:latin typeface="Times New Roman Bold"/>
                <a:ea typeface="Times New Roman Bold"/>
                <a:cs typeface="Times New Roman Bold"/>
                <a:sym typeface="Times New Roman Bold"/>
              </a:rPr>
              <a:t>Chinese</a:t>
            </a:r>
          </a:p>
        </p:txBody>
      </p:sp>
      <p:sp>
        <p:nvSpPr>
          <p:cNvPr name="TextBox 31" id="31"/>
          <p:cNvSpPr txBox="true"/>
          <p:nvPr/>
        </p:nvSpPr>
        <p:spPr>
          <a:xfrm rot="0">
            <a:off x="5335589" y="7452926"/>
            <a:ext cx="7580084" cy="930783"/>
          </a:xfrm>
          <a:prstGeom prst="rect">
            <a:avLst/>
          </a:prstGeom>
        </p:spPr>
        <p:txBody>
          <a:bodyPr anchor="t" rtlCol="false" tIns="0" lIns="0" bIns="0" rIns="0">
            <a:spAutoFit/>
          </a:bodyPr>
          <a:lstStyle/>
          <a:p>
            <a:pPr algn="just">
              <a:lnSpc>
                <a:spcPts val="3440"/>
              </a:lnSpc>
            </a:pPr>
            <a:r>
              <a:rPr lang="en-US" sz="3099" b="true">
                <a:solidFill>
                  <a:srgbClr val="2B2A2A"/>
                </a:solidFill>
                <a:latin typeface="Times New Roman Bold"/>
                <a:ea typeface="Times New Roman Bold"/>
                <a:cs typeface="Times New Roman Bold"/>
                <a:sym typeface="Times New Roman Bold"/>
              </a:rPr>
              <a:t>Shen Guofang</a:t>
            </a:r>
          </a:p>
          <a:p>
            <a:pPr algn="just" marL="0" indent="0" lvl="0">
              <a:lnSpc>
                <a:spcPts val="3440"/>
              </a:lnSpc>
            </a:pPr>
            <a:r>
              <a:rPr lang="en-US" b="true" sz="3099">
                <a:solidFill>
                  <a:srgbClr val="2B2A2A"/>
                </a:solidFill>
                <a:latin typeface="Times New Roman Bold"/>
                <a:ea typeface="Times New Roman Bold"/>
                <a:cs typeface="Times New Roman Bold"/>
                <a:sym typeface="Times New Roman Bold"/>
              </a:rPr>
              <a:t>Lyu Zhihe, HUO YINGDONG</a:t>
            </a:r>
          </a:p>
        </p:txBody>
      </p:sp>
      <p:grpSp>
        <p:nvGrpSpPr>
          <p:cNvPr name="Group 32" id="32"/>
          <p:cNvGrpSpPr/>
          <p:nvPr/>
        </p:nvGrpSpPr>
        <p:grpSpPr>
          <a:xfrm rot="0">
            <a:off x="1102283" y="4431433"/>
            <a:ext cx="3528054" cy="565761"/>
            <a:chOff x="0" y="0"/>
            <a:chExt cx="1208361" cy="193773"/>
          </a:xfrm>
        </p:grpSpPr>
        <p:sp>
          <p:nvSpPr>
            <p:cNvPr name="Freeform 33" id="33"/>
            <p:cNvSpPr/>
            <p:nvPr/>
          </p:nvSpPr>
          <p:spPr>
            <a:xfrm flipH="false" flipV="false" rot="0">
              <a:off x="0" y="0"/>
              <a:ext cx="1208361" cy="193773"/>
            </a:xfrm>
            <a:custGeom>
              <a:avLst/>
              <a:gdLst/>
              <a:ahLst/>
              <a:cxnLst/>
              <a:rect r="r" b="b" t="t" l="l"/>
              <a:pathLst>
                <a:path h="193773" w="1208361">
                  <a:moveTo>
                    <a:pt x="96887" y="0"/>
                  </a:moveTo>
                  <a:lnTo>
                    <a:pt x="1111474" y="0"/>
                  </a:lnTo>
                  <a:cubicBezTo>
                    <a:pt x="1137170" y="0"/>
                    <a:pt x="1161814" y="10208"/>
                    <a:pt x="1179983" y="28377"/>
                  </a:cubicBezTo>
                  <a:cubicBezTo>
                    <a:pt x="1198153" y="46547"/>
                    <a:pt x="1208361" y="71191"/>
                    <a:pt x="1208361" y="96887"/>
                  </a:cubicBezTo>
                  <a:lnTo>
                    <a:pt x="1208361" y="96887"/>
                  </a:lnTo>
                  <a:cubicBezTo>
                    <a:pt x="1208361" y="150396"/>
                    <a:pt x="1164983" y="193773"/>
                    <a:pt x="1111474" y="193773"/>
                  </a:cubicBezTo>
                  <a:lnTo>
                    <a:pt x="96887" y="193773"/>
                  </a:lnTo>
                  <a:cubicBezTo>
                    <a:pt x="71191" y="193773"/>
                    <a:pt x="46547" y="183566"/>
                    <a:pt x="28377" y="165396"/>
                  </a:cubicBezTo>
                  <a:cubicBezTo>
                    <a:pt x="10208" y="147226"/>
                    <a:pt x="0" y="122583"/>
                    <a:pt x="0" y="96887"/>
                  </a:cubicBezTo>
                  <a:lnTo>
                    <a:pt x="0" y="96887"/>
                  </a:lnTo>
                  <a:cubicBezTo>
                    <a:pt x="0" y="71191"/>
                    <a:pt x="10208" y="46547"/>
                    <a:pt x="28377" y="28377"/>
                  </a:cubicBezTo>
                  <a:cubicBezTo>
                    <a:pt x="46547" y="10208"/>
                    <a:pt x="71191" y="0"/>
                    <a:pt x="96887" y="0"/>
                  </a:cubicBezTo>
                  <a:close/>
                </a:path>
              </a:pathLst>
            </a:custGeom>
            <a:solidFill>
              <a:srgbClr val="BFA692"/>
            </a:solidFill>
            <a:ln w="9525" cap="rnd">
              <a:solidFill>
                <a:srgbClr val="502B28"/>
              </a:solidFill>
              <a:prstDash val="solid"/>
              <a:round/>
            </a:ln>
          </p:spPr>
        </p:sp>
        <p:sp>
          <p:nvSpPr>
            <p:cNvPr name="TextBox 34" id="34"/>
            <p:cNvSpPr txBox="true"/>
            <p:nvPr/>
          </p:nvSpPr>
          <p:spPr>
            <a:xfrm>
              <a:off x="0" y="-57150"/>
              <a:ext cx="1208361" cy="250923"/>
            </a:xfrm>
            <a:prstGeom prst="rect">
              <a:avLst/>
            </a:prstGeom>
          </p:spPr>
          <p:txBody>
            <a:bodyPr anchor="ctr" rtlCol="false" tIns="34493" lIns="34493" bIns="34493" rIns="34493"/>
            <a:lstStyle/>
            <a:p>
              <a:pPr algn="ctr" marL="0" indent="0" lvl="0">
                <a:lnSpc>
                  <a:spcPts val="4016"/>
                </a:lnSpc>
                <a:spcBef>
                  <a:spcPct val="0"/>
                </a:spcBef>
              </a:pPr>
            </a:p>
          </p:txBody>
        </p:sp>
      </p:grpSp>
      <p:sp>
        <p:nvSpPr>
          <p:cNvPr name="TextBox 35" id="35"/>
          <p:cNvSpPr txBox="true"/>
          <p:nvPr/>
        </p:nvSpPr>
        <p:spPr>
          <a:xfrm rot="0">
            <a:off x="1356997" y="4483606"/>
            <a:ext cx="3018626" cy="513587"/>
          </a:xfrm>
          <a:prstGeom prst="rect">
            <a:avLst/>
          </a:prstGeom>
        </p:spPr>
        <p:txBody>
          <a:bodyPr anchor="t" rtlCol="false" tIns="0" lIns="0" bIns="0" rIns="0">
            <a:spAutoFit/>
          </a:bodyPr>
          <a:lstStyle/>
          <a:p>
            <a:pPr algn="ctr" marL="0" indent="0" lvl="0">
              <a:lnSpc>
                <a:spcPts val="3275"/>
              </a:lnSpc>
            </a:pPr>
            <a:r>
              <a:rPr lang="en-US" b="true" sz="3599">
                <a:solidFill>
                  <a:srgbClr val="000000"/>
                </a:solidFill>
                <a:latin typeface="Times New Roman Bold"/>
                <a:ea typeface="Times New Roman Bold"/>
                <a:cs typeface="Times New Roman Bold"/>
                <a:sym typeface="Times New Roman Bold"/>
              </a:rPr>
              <a:t>Germ</a:t>
            </a:r>
            <a:r>
              <a:rPr lang="en-US" b="true" sz="3599" strike="noStrike">
                <a:solidFill>
                  <a:srgbClr val="000000"/>
                </a:solidFill>
                <a:latin typeface="Times New Roman Bold"/>
                <a:ea typeface="Times New Roman Bold"/>
                <a:cs typeface="Times New Roman Bold"/>
                <a:sym typeface="Times New Roman Bold"/>
              </a:rPr>
              <a:t>an</a:t>
            </a:r>
          </a:p>
        </p:txBody>
      </p:sp>
      <p:sp>
        <p:nvSpPr>
          <p:cNvPr name="TextBox 36" id="36"/>
          <p:cNvSpPr txBox="true"/>
          <p:nvPr/>
        </p:nvSpPr>
        <p:spPr>
          <a:xfrm rot="0">
            <a:off x="5328869" y="4347441"/>
            <a:ext cx="7580084" cy="930783"/>
          </a:xfrm>
          <a:prstGeom prst="rect">
            <a:avLst/>
          </a:prstGeom>
        </p:spPr>
        <p:txBody>
          <a:bodyPr anchor="t" rtlCol="false" tIns="0" lIns="0" bIns="0" rIns="0">
            <a:spAutoFit/>
          </a:bodyPr>
          <a:lstStyle/>
          <a:p>
            <a:pPr algn="just">
              <a:lnSpc>
                <a:spcPts val="3440"/>
              </a:lnSpc>
            </a:pPr>
            <a:r>
              <a:rPr lang="en-US" sz="3099" b="true">
                <a:solidFill>
                  <a:srgbClr val="2B2A2A"/>
                </a:solidFill>
                <a:latin typeface="Times New Roman Bold"/>
                <a:ea typeface="Times New Roman Bold"/>
                <a:cs typeface="Times New Roman Bold"/>
                <a:sym typeface="Times New Roman Bold"/>
              </a:rPr>
              <a:t>FJürgen Müller, Gisela Schön </a:t>
            </a:r>
          </a:p>
          <a:p>
            <a:pPr algn="just" marL="0" indent="0" lvl="0">
              <a:lnSpc>
                <a:spcPts val="3440"/>
              </a:lnSpc>
            </a:pPr>
            <a:r>
              <a:rPr lang="en-US" b="true" sz="3099">
                <a:solidFill>
                  <a:srgbClr val="2B2A2A"/>
                </a:solidFill>
                <a:latin typeface="Times New Roman Bold"/>
                <a:ea typeface="Times New Roman Bold"/>
                <a:cs typeface="Times New Roman Bold"/>
                <a:sym typeface="Times New Roman Bold"/>
              </a:rPr>
              <a:t>(ä, ö, ü)</a:t>
            </a:r>
          </a:p>
        </p:txBody>
      </p:sp>
      <p:grpSp>
        <p:nvGrpSpPr>
          <p:cNvPr name="Group 37" id="37"/>
          <p:cNvGrpSpPr/>
          <p:nvPr/>
        </p:nvGrpSpPr>
        <p:grpSpPr>
          <a:xfrm rot="0">
            <a:off x="1102283" y="5883019"/>
            <a:ext cx="3528054" cy="565761"/>
            <a:chOff x="0" y="0"/>
            <a:chExt cx="1208361" cy="193773"/>
          </a:xfrm>
        </p:grpSpPr>
        <p:sp>
          <p:nvSpPr>
            <p:cNvPr name="Freeform 38" id="38"/>
            <p:cNvSpPr/>
            <p:nvPr/>
          </p:nvSpPr>
          <p:spPr>
            <a:xfrm flipH="false" flipV="false" rot="0">
              <a:off x="0" y="0"/>
              <a:ext cx="1208361" cy="193773"/>
            </a:xfrm>
            <a:custGeom>
              <a:avLst/>
              <a:gdLst/>
              <a:ahLst/>
              <a:cxnLst/>
              <a:rect r="r" b="b" t="t" l="l"/>
              <a:pathLst>
                <a:path h="193773" w="1208361">
                  <a:moveTo>
                    <a:pt x="96887" y="0"/>
                  </a:moveTo>
                  <a:lnTo>
                    <a:pt x="1111474" y="0"/>
                  </a:lnTo>
                  <a:cubicBezTo>
                    <a:pt x="1137170" y="0"/>
                    <a:pt x="1161814" y="10208"/>
                    <a:pt x="1179983" y="28377"/>
                  </a:cubicBezTo>
                  <a:cubicBezTo>
                    <a:pt x="1198153" y="46547"/>
                    <a:pt x="1208361" y="71191"/>
                    <a:pt x="1208361" y="96887"/>
                  </a:cubicBezTo>
                  <a:lnTo>
                    <a:pt x="1208361" y="96887"/>
                  </a:lnTo>
                  <a:cubicBezTo>
                    <a:pt x="1208361" y="150396"/>
                    <a:pt x="1164983" y="193773"/>
                    <a:pt x="1111474" y="193773"/>
                  </a:cubicBezTo>
                  <a:lnTo>
                    <a:pt x="96887" y="193773"/>
                  </a:lnTo>
                  <a:cubicBezTo>
                    <a:pt x="71191" y="193773"/>
                    <a:pt x="46547" y="183566"/>
                    <a:pt x="28377" y="165396"/>
                  </a:cubicBezTo>
                  <a:cubicBezTo>
                    <a:pt x="10208" y="147226"/>
                    <a:pt x="0" y="122583"/>
                    <a:pt x="0" y="96887"/>
                  </a:cubicBezTo>
                  <a:lnTo>
                    <a:pt x="0" y="96887"/>
                  </a:lnTo>
                  <a:cubicBezTo>
                    <a:pt x="0" y="71191"/>
                    <a:pt x="10208" y="46547"/>
                    <a:pt x="28377" y="28377"/>
                  </a:cubicBezTo>
                  <a:cubicBezTo>
                    <a:pt x="46547" y="10208"/>
                    <a:pt x="71191" y="0"/>
                    <a:pt x="96887" y="0"/>
                  </a:cubicBezTo>
                  <a:close/>
                </a:path>
              </a:pathLst>
            </a:custGeom>
            <a:solidFill>
              <a:srgbClr val="BFA692"/>
            </a:solidFill>
            <a:ln w="9525" cap="rnd">
              <a:solidFill>
                <a:srgbClr val="502B28"/>
              </a:solidFill>
              <a:prstDash val="solid"/>
              <a:round/>
            </a:ln>
          </p:spPr>
        </p:sp>
        <p:sp>
          <p:nvSpPr>
            <p:cNvPr name="TextBox 39" id="39"/>
            <p:cNvSpPr txBox="true"/>
            <p:nvPr/>
          </p:nvSpPr>
          <p:spPr>
            <a:xfrm>
              <a:off x="0" y="-57150"/>
              <a:ext cx="1208361" cy="250923"/>
            </a:xfrm>
            <a:prstGeom prst="rect">
              <a:avLst/>
            </a:prstGeom>
          </p:spPr>
          <p:txBody>
            <a:bodyPr anchor="ctr" rtlCol="false" tIns="34493" lIns="34493" bIns="34493" rIns="34493"/>
            <a:lstStyle/>
            <a:p>
              <a:pPr algn="ctr" marL="0" indent="0" lvl="0">
                <a:lnSpc>
                  <a:spcPts val="4016"/>
                </a:lnSpc>
                <a:spcBef>
                  <a:spcPct val="0"/>
                </a:spcBef>
              </a:pPr>
            </a:p>
          </p:txBody>
        </p:sp>
      </p:grpSp>
      <p:sp>
        <p:nvSpPr>
          <p:cNvPr name="TextBox 40" id="40"/>
          <p:cNvSpPr txBox="true"/>
          <p:nvPr/>
        </p:nvSpPr>
        <p:spPr>
          <a:xfrm rot="0">
            <a:off x="1324559" y="5923393"/>
            <a:ext cx="3018626" cy="513587"/>
          </a:xfrm>
          <a:prstGeom prst="rect">
            <a:avLst/>
          </a:prstGeom>
        </p:spPr>
        <p:txBody>
          <a:bodyPr anchor="t" rtlCol="false" tIns="0" lIns="0" bIns="0" rIns="0">
            <a:spAutoFit/>
          </a:bodyPr>
          <a:lstStyle/>
          <a:p>
            <a:pPr algn="ctr" marL="0" indent="0" lvl="0">
              <a:lnSpc>
                <a:spcPts val="3275"/>
              </a:lnSpc>
            </a:pPr>
            <a:r>
              <a:rPr lang="en-US" b="true" sz="3599" strike="noStrike">
                <a:solidFill>
                  <a:srgbClr val="000000"/>
                </a:solidFill>
                <a:latin typeface="Times New Roman Bold"/>
                <a:ea typeface="Times New Roman Bold"/>
                <a:cs typeface="Times New Roman Bold"/>
                <a:sym typeface="Times New Roman Bold"/>
              </a:rPr>
              <a:t>Spanish</a:t>
            </a:r>
          </a:p>
        </p:txBody>
      </p:sp>
      <p:sp>
        <p:nvSpPr>
          <p:cNvPr name="TextBox 41" id="41"/>
          <p:cNvSpPr txBox="true"/>
          <p:nvPr/>
        </p:nvSpPr>
        <p:spPr>
          <a:xfrm rot="0">
            <a:off x="5328869" y="5761213"/>
            <a:ext cx="7580084" cy="930783"/>
          </a:xfrm>
          <a:prstGeom prst="rect">
            <a:avLst/>
          </a:prstGeom>
        </p:spPr>
        <p:txBody>
          <a:bodyPr anchor="t" rtlCol="false" tIns="0" lIns="0" bIns="0" rIns="0">
            <a:spAutoFit/>
          </a:bodyPr>
          <a:lstStyle/>
          <a:p>
            <a:pPr algn="just" marL="0" indent="0" lvl="0">
              <a:lnSpc>
                <a:spcPts val="3440"/>
              </a:lnSpc>
            </a:pPr>
            <a:r>
              <a:rPr lang="en-US" b="true" sz="3099" strike="noStrike">
                <a:solidFill>
                  <a:srgbClr val="2B2A2A"/>
                </a:solidFill>
                <a:latin typeface="Times New Roman Bold"/>
                <a:ea typeface="Times New Roman Bold"/>
                <a:cs typeface="Times New Roman Bold"/>
                <a:sym typeface="Times New Roman Bold"/>
              </a:rPr>
              <a:t>María José García, Sofía Íñiguez </a:t>
            </a:r>
          </a:p>
          <a:p>
            <a:pPr algn="just" marL="0" indent="0" lvl="0">
              <a:lnSpc>
                <a:spcPts val="3440"/>
              </a:lnSpc>
            </a:pPr>
            <a:r>
              <a:rPr lang="en-US" b="true" sz="3099" strike="noStrike">
                <a:solidFill>
                  <a:srgbClr val="2B2A2A"/>
                </a:solidFill>
                <a:latin typeface="Times New Roman Bold"/>
                <a:ea typeface="Times New Roman Bold"/>
                <a:cs typeface="Times New Roman Bold"/>
                <a:sym typeface="Times New Roman Bold"/>
              </a:rPr>
              <a:t>(á, í, ñ)</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418276" y="1780424"/>
            <a:ext cx="8161154" cy="1065530"/>
          </a:xfrm>
          <a:prstGeom prst="rect">
            <a:avLst/>
          </a:prstGeom>
        </p:spPr>
        <p:txBody>
          <a:bodyPr anchor="t" rtlCol="false" tIns="0" lIns="0" bIns="0" rIns="0">
            <a:spAutoFit/>
          </a:bodyPr>
          <a:lstStyle/>
          <a:p>
            <a:pPr algn="just"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For French, German and Spanish, etc.</a:t>
            </a:r>
          </a:p>
          <a:p>
            <a:pPr algn="just">
              <a:lnSpc>
                <a:spcPts val="3999"/>
              </a:lnSpc>
            </a:pPr>
            <a:r>
              <a:rPr lang="en-US" b="true" sz="3199">
                <a:solidFill>
                  <a:srgbClr val="2B2A2A"/>
                </a:solidFill>
                <a:latin typeface="Times New Roman Bold"/>
                <a:ea typeface="Times New Roman Bold"/>
                <a:cs typeface="Times New Roman Bold"/>
                <a:sym typeface="Times New Roman Bold"/>
              </a:rPr>
              <a:t>       </a:t>
            </a:r>
            <a:r>
              <a:rPr lang="en-US" b="true" sz="3199">
                <a:solidFill>
                  <a:srgbClr val="2B2A2A"/>
                </a:solidFill>
                <a:latin typeface="Times New Roman Bold"/>
                <a:ea typeface="Times New Roman Bold"/>
                <a:cs typeface="Times New Roman Bold"/>
                <a:sym typeface="Times New Roman Bold"/>
              </a:rPr>
              <a:t>We add up one special feature to them:</a:t>
            </a:r>
          </a:p>
        </p:txBody>
      </p:sp>
      <p:sp>
        <p:nvSpPr>
          <p:cNvPr name="TextBox 20" id="20"/>
          <p:cNvSpPr txBox="true"/>
          <p:nvPr/>
        </p:nvSpPr>
        <p:spPr>
          <a:xfrm rot="0">
            <a:off x="5184988" y="644104"/>
            <a:ext cx="791802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3.1 Non-English Names</a:t>
            </a:r>
          </a:p>
        </p:txBody>
      </p:sp>
      <p:sp>
        <p:nvSpPr>
          <p:cNvPr name="TextBox 21" id="21"/>
          <p:cNvSpPr txBox="true"/>
          <p:nvPr/>
        </p:nvSpPr>
        <p:spPr>
          <a:xfrm rot="0">
            <a:off x="2297228" y="3662281"/>
            <a:ext cx="13734248" cy="6035873"/>
          </a:xfrm>
          <a:prstGeom prst="rect">
            <a:avLst/>
          </a:prstGeom>
        </p:spPr>
        <p:txBody>
          <a:bodyPr anchor="t" rtlCol="false" tIns="0" lIns="0" bIns="0" rIns="0">
            <a:spAutoFit/>
          </a:bodyPr>
          <a:lstStyle/>
          <a:p>
            <a:pPr algn="just">
              <a:lnSpc>
                <a:spcPts val="3991"/>
              </a:lnSpc>
            </a:pPr>
            <a:r>
              <a:rPr lang="en-US" sz="2851" b="true">
                <a:solidFill>
                  <a:srgbClr val="000000"/>
                </a:solidFill>
                <a:latin typeface="Consolas Bold"/>
                <a:ea typeface="Consolas Bold"/>
                <a:cs typeface="Consolas Bold"/>
                <a:sym typeface="Consolas Bold"/>
              </a:rPr>
              <a:t>@staticmethod</a:t>
            </a:r>
          </a:p>
          <a:p>
            <a:pPr algn="just">
              <a:lnSpc>
                <a:spcPts val="3991"/>
              </a:lnSpc>
            </a:pPr>
            <a:r>
              <a:rPr lang="en-US" sz="2851" b="true">
                <a:solidFill>
                  <a:srgbClr val="000000"/>
                </a:solidFill>
                <a:latin typeface="Consolas Bold"/>
                <a:ea typeface="Consolas Bold"/>
                <a:cs typeface="Consolas Bold"/>
                <a:sym typeface="Consolas Bold"/>
              </a:rPr>
              <a:t>def </a:t>
            </a:r>
            <a:r>
              <a:rPr lang="en-US" sz="2851" b="true">
                <a:solidFill>
                  <a:srgbClr val="FF3131"/>
                </a:solidFill>
                <a:latin typeface="Consolas Bold"/>
                <a:ea typeface="Consolas Bold"/>
                <a:cs typeface="Consolas Bold"/>
                <a:sym typeface="Consolas Bold"/>
              </a:rPr>
              <a:t>is_latin_char</a:t>
            </a:r>
            <a:r>
              <a:rPr lang="en-US" sz="2851" b="true">
                <a:solidFill>
                  <a:srgbClr val="000000"/>
                </a:solidFill>
                <a:latin typeface="Consolas Bold"/>
                <a:ea typeface="Consolas Bold"/>
                <a:cs typeface="Consolas Bold"/>
                <a:sym typeface="Consolas Bold"/>
              </a:rPr>
              <a:t>(check_char):</a:t>
            </a:r>
          </a:p>
          <a:p>
            <a:pPr algn="just">
              <a:lnSpc>
                <a:spcPts val="3991"/>
              </a:lnSpc>
            </a:pPr>
            <a:r>
              <a:rPr lang="en-US" sz="2851" b="true">
                <a:solidFill>
                  <a:srgbClr val="000000"/>
                </a:solidFill>
                <a:latin typeface="Consolas Bold"/>
                <a:ea typeface="Consolas Bold"/>
                <a:cs typeface="Consolas Bold"/>
                <a:sym typeface="Consolas Bold"/>
              </a:rPr>
              <a:t>    try:</a:t>
            </a:r>
          </a:p>
          <a:p>
            <a:pPr algn="just">
              <a:lnSpc>
                <a:spcPts val="3991"/>
              </a:lnSpc>
            </a:pPr>
            <a:r>
              <a:rPr lang="en-US" sz="2851" b="true">
                <a:solidFill>
                  <a:srgbClr val="000000"/>
                </a:solidFill>
                <a:latin typeface="Consolas Bold"/>
                <a:ea typeface="Consolas Bold"/>
                <a:cs typeface="Consolas Bold"/>
                <a:sym typeface="Consolas Bold"/>
              </a:rPr>
              <a:t>        return unicodedata.name(check_char).startswith('</a:t>
            </a:r>
            <a:r>
              <a:rPr lang="en-US" sz="2851" b="true">
                <a:solidFill>
                  <a:srgbClr val="FF3131"/>
                </a:solidFill>
                <a:latin typeface="Consolas Bold"/>
                <a:ea typeface="Consolas Bold"/>
                <a:cs typeface="Consolas Bold"/>
                <a:sym typeface="Consolas Bold"/>
              </a:rPr>
              <a:t>LATIN</a:t>
            </a:r>
            <a:r>
              <a:rPr lang="en-US" sz="2851" b="true">
                <a:solidFill>
                  <a:srgbClr val="000000"/>
                </a:solidFill>
                <a:latin typeface="Consolas Bold"/>
                <a:ea typeface="Consolas Bold"/>
                <a:cs typeface="Consolas Bold"/>
                <a:sym typeface="Consolas Bold"/>
              </a:rPr>
              <a:t>')</a:t>
            </a:r>
          </a:p>
          <a:p>
            <a:pPr algn="just">
              <a:lnSpc>
                <a:spcPts val="3991"/>
              </a:lnSpc>
            </a:pPr>
            <a:r>
              <a:rPr lang="en-US" sz="2851" b="true">
                <a:solidFill>
                  <a:srgbClr val="000000"/>
                </a:solidFill>
                <a:latin typeface="Consolas Bold"/>
                <a:ea typeface="Consolas Bold"/>
                <a:cs typeface="Consolas Bold"/>
                <a:sym typeface="Consolas Bold"/>
              </a:rPr>
              <a:t>    except ValueError:</a:t>
            </a:r>
          </a:p>
          <a:p>
            <a:pPr algn="just">
              <a:lnSpc>
                <a:spcPts val="3991"/>
              </a:lnSpc>
            </a:pPr>
            <a:r>
              <a:rPr lang="en-US" sz="2851" b="true">
                <a:solidFill>
                  <a:srgbClr val="000000"/>
                </a:solidFill>
                <a:latin typeface="Consolas Bold"/>
                <a:ea typeface="Consolas Bold"/>
                <a:cs typeface="Consolas Bold"/>
                <a:sym typeface="Consolas Bold"/>
              </a:rPr>
              <a:t>        return False</a:t>
            </a:r>
          </a:p>
          <a:p>
            <a:pPr algn="just">
              <a:lnSpc>
                <a:spcPts val="3991"/>
              </a:lnSpc>
            </a:pPr>
            <a:r>
              <a:rPr lang="en-US" sz="2851" b="true">
                <a:solidFill>
                  <a:srgbClr val="000000"/>
                </a:solidFill>
                <a:latin typeface="Consolas Bold"/>
                <a:ea typeface="Consolas Bold"/>
                <a:cs typeface="Consolas Bold"/>
                <a:sym typeface="Consolas Bold"/>
              </a:rPr>
              <a:t>...</a:t>
            </a:r>
          </a:p>
          <a:p>
            <a:pPr algn="just">
              <a:lnSpc>
                <a:spcPts val="3991"/>
              </a:lnSpc>
            </a:pPr>
            <a:r>
              <a:rPr lang="en-US" sz="2851" b="true">
                <a:solidFill>
                  <a:srgbClr val="000000"/>
                </a:solidFill>
                <a:latin typeface="Consolas Bold"/>
                <a:ea typeface="Consolas Bold"/>
                <a:cs typeface="Consolas Bold"/>
                <a:sym typeface="Consolas Bold"/>
              </a:rPr>
              <a:t>...</a:t>
            </a:r>
          </a:p>
          <a:p>
            <a:pPr algn="just">
              <a:lnSpc>
                <a:spcPts val="3991"/>
              </a:lnSpc>
            </a:pPr>
            <a:r>
              <a:rPr lang="en-US" sz="2851" b="true">
                <a:solidFill>
                  <a:srgbClr val="000000"/>
                </a:solidFill>
                <a:latin typeface="Consolas Bold"/>
                <a:ea typeface="Consolas Bold"/>
                <a:cs typeface="Consolas Bold"/>
                <a:sym typeface="Consolas Bold"/>
              </a:rPr>
              <a:t>if any(</a:t>
            </a:r>
            <a:r>
              <a:rPr lang="en-US" sz="2851" b="true">
                <a:solidFill>
                  <a:srgbClr val="FF3131"/>
                </a:solidFill>
                <a:latin typeface="Consolas Bold"/>
                <a:ea typeface="Consolas Bold"/>
                <a:cs typeface="Consolas Bold"/>
                <a:sym typeface="Consolas Bold"/>
              </a:rPr>
              <a:t>ord(c) &gt; 127</a:t>
            </a:r>
            <a:r>
              <a:rPr lang="en-US" sz="2851" b="true">
                <a:solidFill>
                  <a:srgbClr val="000000"/>
                </a:solidFill>
                <a:latin typeface="Consolas Bold"/>
                <a:ea typeface="Consolas Bold"/>
                <a:cs typeface="Consolas Bold"/>
                <a:sym typeface="Consolas Bold"/>
              </a:rPr>
              <a:t> and </a:t>
            </a:r>
            <a:r>
              <a:rPr lang="en-US" sz="2851" b="true">
                <a:solidFill>
                  <a:srgbClr val="FF3131"/>
                </a:solidFill>
                <a:latin typeface="Consolas Bold"/>
                <a:ea typeface="Consolas Bold"/>
                <a:cs typeface="Consolas Bold"/>
                <a:sym typeface="Consolas Bold"/>
              </a:rPr>
              <a:t>self.is_latin_char(c)</a:t>
            </a:r>
            <a:r>
              <a:rPr lang="en-US" sz="2851" b="true">
                <a:solidFill>
                  <a:srgbClr val="000000"/>
                </a:solidFill>
                <a:latin typeface="Consolas Bold"/>
                <a:ea typeface="Consolas Bold"/>
                <a:cs typeface="Consolas Bold"/>
                <a:sym typeface="Consolas Bold"/>
              </a:rPr>
              <a:t> for c in current_word):</a:t>
            </a:r>
          </a:p>
          <a:p>
            <a:pPr algn="just">
              <a:lnSpc>
                <a:spcPts val="3991"/>
              </a:lnSpc>
            </a:pPr>
            <a:r>
              <a:rPr lang="en-US" sz="2851" b="true">
                <a:solidFill>
                  <a:srgbClr val="000000"/>
                </a:solidFill>
                <a:latin typeface="Consolas Bold"/>
                <a:ea typeface="Consolas Bold"/>
                <a:cs typeface="Consolas Bold"/>
                <a:sym typeface="Consolas Bold"/>
              </a:rPr>
              <a:t>    features["Contain_non_ascii_latin"] = 1</a:t>
            </a:r>
          </a:p>
          <a:p>
            <a:pPr algn="just">
              <a:lnSpc>
                <a:spcPts val="3991"/>
              </a:lnSpc>
            </a:pPr>
            <a:r>
              <a:rPr lang="en-US" sz="2851" b="true">
                <a:solidFill>
                  <a:srgbClr val="000000"/>
                </a:solidFill>
                <a:latin typeface="Consolas Bold"/>
                <a:ea typeface="Consolas Bold"/>
                <a:cs typeface="Consolas Bold"/>
                <a:sym typeface="Consolas Bold"/>
              </a:rPr>
              <a:t>...</a:t>
            </a:r>
          </a:p>
          <a:p>
            <a:pPr algn="just">
              <a:lnSpc>
                <a:spcPts val="3991"/>
              </a:lnSpc>
              <a:spcBef>
                <a:spcPct val="0"/>
              </a:spcBef>
            </a:pPr>
            <a:r>
              <a:rPr lang="en-US" b="true" sz="2851">
                <a:solidFill>
                  <a:srgbClr val="000000"/>
                </a:solidFill>
                <a:latin typeface="Consolas Bold"/>
                <a:ea typeface="Consolas Bold"/>
                <a:cs typeface="Consolas Bold"/>
                <a:sym typeface="Consolas Bold"/>
              </a:rPr>
              <a:t>...</a:t>
            </a:r>
          </a:p>
        </p:txBody>
      </p:sp>
      <p:sp>
        <p:nvSpPr>
          <p:cNvPr name="TextBox 22" id="22"/>
          <p:cNvSpPr txBox="true"/>
          <p:nvPr/>
        </p:nvSpPr>
        <p:spPr>
          <a:xfrm rot="0">
            <a:off x="1418276" y="2883493"/>
            <a:ext cx="14613200" cy="560705"/>
          </a:xfrm>
          <a:prstGeom prst="rect">
            <a:avLst/>
          </a:prstGeom>
        </p:spPr>
        <p:txBody>
          <a:bodyPr anchor="t" rtlCol="false" tIns="0" lIns="0" bIns="0" rIns="0">
            <a:spAutoFit/>
          </a:bodyPr>
          <a:lstStyle/>
          <a:p>
            <a:pPr algn="just"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If any character is non-ASCII Latin letter, mark its feature.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258710" y="3484130"/>
            <a:ext cx="13947991" cy="5350471"/>
          </a:xfrm>
          <a:prstGeom prst="rect">
            <a:avLst/>
          </a:prstGeom>
        </p:spPr>
        <p:txBody>
          <a:bodyPr anchor="t" rtlCol="false" tIns="0" lIns="0" bIns="0" rIns="0">
            <a:spAutoFit/>
          </a:bodyPr>
          <a:lstStyle/>
          <a:p>
            <a:pPr algn="just">
              <a:lnSpc>
                <a:spcPts val="3292"/>
              </a:lnSpc>
            </a:pPr>
            <a:r>
              <a:rPr lang="en-US" sz="2351" b="true">
                <a:solidFill>
                  <a:srgbClr val="000000"/>
                </a:solidFill>
                <a:latin typeface="Consolas Bold"/>
                <a:ea typeface="Consolas Bold"/>
                <a:cs typeface="Consolas Bold"/>
                <a:sym typeface="Consolas Bold"/>
              </a:rPr>
              <a:t>sel</a:t>
            </a:r>
            <a:r>
              <a:rPr lang="en-US" sz="2351" b="true">
                <a:solidFill>
                  <a:srgbClr val="000000"/>
                </a:solidFill>
                <a:latin typeface="Consolas Bold"/>
                <a:ea typeface="Consolas Bold"/>
                <a:cs typeface="Consolas Bold"/>
                <a:sym typeface="Consolas Bold"/>
              </a:rPr>
              <a:t>f.p</a:t>
            </a:r>
            <a:r>
              <a:rPr lang="en-US" sz="2351" b="true">
                <a:solidFill>
                  <a:srgbClr val="000000"/>
                </a:solidFill>
                <a:latin typeface="Consolas Bold"/>
                <a:ea typeface="Consolas Bold"/>
                <a:cs typeface="Consolas Bold"/>
                <a:sym typeface="Consolas Bold"/>
              </a:rPr>
              <a:t>i</a:t>
            </a:r>
            <a:r>
              <a:rPr lang="en-US" sz="2351" b="true">
                <a:solidFill>
                  <a:srgbClr val="000000"/>
                </a:solidFill>
                <a:latin typeface="Consolas Bold"/>
                <a:ea typeface="Consolas Bold"/>
                <a:cs typeface="Consolas Bold"/>
                <a:sym typeface="Consolas Bold"/>
              </a:rPr>
              <a:t>ny</a:t>
            </a:r>
            <a:r>
              <a:rPr lang="en-US" sz="2351" b="true">
                <a:solidFill>
                  <a:srgbClr val="000000"/>
                </a:solidFill>
                <a:latin typeface="Consolas Bold"/>
                <a:ea typeface="Consolas Bold"/>
                <a:cs typeface="Consolas Bold"/>
                <a:sym typeface="Consolas Bold"/>
              </a:rPr>
              <a:t>in_r</a:t>
            </a:r>
            <a:r>
              <a:rPr lang="en-US" sz="2351" b="true">
                <a:solidFill>
                  <a:srgbClr val="000000"/>
                </a:solidFill>
                <a:latin typeface="Consolas Bold"/>
                <a:ea typeface="Consolas Bold"/>
                <a:cs typeface="Consolas Bold"/>
                <a:sym typeface="Consolas Bold"/>
              </a:rPr>
              <a:t>egex = re.compile(</a:t>
            </a:r>
          </a:p>
          <a:p>
            <a:pPr algn="just">
              <a:lnSpc>
                <a:spcPts val="3292"/>
              </a:lnSpc>
            </a:pPr>
            <a:r>
              <a:rPr lang="en-US" sz="2351" b="true">
                <a:solidFill>
                  <a:srgbClr val="000000"/>
                </a:solidFill>
                <a:latin typeface="Consolas Bold"/>
                <a:ea typeface="Consolas Bold"/>
                <a:cs typeface="Consolas Bold"/>
                <a:sym typeface="Consolas Bold"/>
              </a:rPr>
              <a:t>    r"^("</a:t>
            </a:r>
          </a:p>
          <a:p>
            <a:pPr algn="just">
              <a:lnSpc>
                <a:spcPts val="3292"/>
              </a:lnSpc>
            </a:pPr>
            <a:r>
              <a:rPr lang="en-US" sz="2351" b="true">
                <a:solidFill>
                  <a:srgbClr val="000000"/>
                </a:solidFill>
                <a:latin typeface="Consolas Bold"/>
                <a:ea typeface="Consolas Bold"/>
                <a:cs typeface="Consolas Bold"/>
                <a:sym typeface="Consolas Bold"/>
              </a:rPr>
              <a:t>    r"(a[io]?|ou?|e[inr]?|ang?|ng|[bmp](a[io]?|[aei]ng?|ei|ie?|ia[no]|o|u)|"</a:t>
            </a:r>
          </a:p>
          <a:p>
            <a:pPr algn="just">
              <a:lnSpc>
                <a:spcPts val="3292"/>
              </a:lnSpc>
            </a:pPr>
            <a:r>
              <a:rPr lang="en-US" sz="2351" b="true">
                <a:solidFill>
                  <a:srgbClr val="000000"/>
                </a:solidFill>
                <a:latin typeface="Consolas Bold"/>
                <a:ea typeface="Consolas Bold"/>
                <a:cs typeface="Consolas Bold"/>
                <a:sym typeface="Consolas Bold"/>
              </a:rPr>
              <a:t>    r"pou|me|m[io]u|[fw](a|[ae]ng?|ei|o|u)|fou|wai|[dt](a[io]?|an|e|[aeio]ng|"</a:t>
            </a:r>
          </a:p>
          <a:p>
            <a:pPr algn="just">
              <a:lnSpc>
                <a:spcPts val="3292"/>
              </a:lnSpc>
            </a:pPr>
            <a:r>
              <a:rPr lang="en-US" sz="2351" b="true">
                <a:solidFill>
                  <a:srgbClr val="000000"/>
                </a:solidFill>
                <a:latin typeface="Consolas Bold"/>
                <a:ea typeface="Consolas Bold"/>
                <a:cs typeface="Consolas Bold"/>
                <a:sym typeface="Consolas Bold"/>
              </a:rPr>
              <a:t>    r"ie?|ia[no]|ou|u[ino]?|uan)|dei|diu|[nl](a[io]?|ei?|[eio]ng|i[eu]?|i?ang?|"</a:t>
            </a:r>
          </a:p>
          <a:p>
            <a:pPr algn="just">
              <a:lnSpc>
                <a:spcPts val="3292"/>
              </a:lnSpc>
            </a:pPr>
            <a:r>
              <a:rPr lang="en-US" sz="2351" b="true">
                <a:solidFill>
                  <a:srgbClr val="000000"/>
                </a:solidFill>
                <a:latin typeface="Consolas Bold"/>
                <a:ea typeface="Consolas Bold"/>
                <a:cs typeface="Consolas Bold"/>
                <a:sym typeface="Consolas Bold"/>
              </a:rPr>
              <a:t>    r"iao|in|ou|u[eo]?|ve?|uan)|nen|lia|lun|[ghk](a[io]?|[ae]ng?|e|ong|ou|u[aino]?|"</a:t>
            </a:r>
          </a:p>
          <a:p>
            <a:pPr algn="just">
              <a:lnSpc>
                <a:spcPts val="3292"/>
              </a:lnSpc>
            </a:pPr>
            <a:r>
              <a:rPr lang="en-US" sz="2351" b="true">
                <a:solidFill>
                  <a:srgbClr val="000000"/>
                </a:solidFill>
                <a:latin typeface="Consolas Bold"/>
                <a:ea typeface="Consolas Bold"/>
                <a:cs typeface="Consolas Bold"/>
                <a:sym typeface="Consolas Bold"/>
              </a:rPr>
              <a:t>    r"uai|uang?)|[gh]ei|[jqx](i(a</a:t>
            </a:r>
            <a:r>
              <a:rPr lang="en-US" sz="2351" b="true">
                <a:solidFill>
                  <a:srgbClr val="000000"/>
                </a:solidFill>
                <a:latin typeface="Consolas Bold"/>
                <a:ea typeface="Consolas Bold"/>
                <a:cs typeface="Consolas Bold"/>
                <a:sym typeface="Consolas Bold"/>
              </a:rPr>
              <a:t>o</a:t>
            </a:r>
            <a:r>
              <a:rPr lang="en-US" sz="2351" b="true">
                <a:solidFill>
                  <a:srgbClr val="000000"/>
                </a:solidFill>
                <a:latin typeface="Consolas Bold"/>
                <a:ea typeface="Consolas Bold"/>
                <a:cs typeface="Consolas Bold"/>
                <a:sym typeface="Consolas Bold"/>
              </a:rPr>
              <a:t>?|ang?|e|ng?|ong|u)?|u[en]?|uan)|</a:t>
            </a:r>
            <a:r>
              <a:rPr lang="en-US" sz="2351" b="true">
                <a:solidFill>
                  <a:srgbClr val="000000"/>
                </a:solidFill>
                <a:latin typeface="Consolas Bold"/>
                <a:ea typeface="Consolas Bold"/>
                <a:cs typeface="Consolas Bold"/>
                <a:sym typeface="Consolas Bold"/>
              </a:rPr>
              <a:t>(</a:t>
            </a:r>
            <a:r>
              <a:rPr lang="en-US" sz="2351" b="true">
                <a:solidFill>
                  <a:srgbClr val="000000"/>
                </a:solidFill>
                <a:latin typeface="Consolas Bold"/>
                <a:ea typeface="Consolas Bold"/>
                <a:cs typeface="Consolas Bold"/>
                <a:sym typeface="Consolas Bold"/>
              </a:rPr>
              <a:t>[</a:t>
            </a:r>
            <a:r>
              <a:rPr lang="en-US" sz="2351" b="true">
                <a:solidFill>
                  <a:srgbClr val="000000"/>
                </a:solidFill>
                <a:latin typeface="Consolas Bold"/>
                <a:ea typeface="Consolas Bold"/>
                <a:cs typeface="Consolas Bold"/>
                <a:sym typeface="Consolas Bold"/>
              </a:rPr>
              <a:t>c</a:t>
            </a:r>
            <a:r>
              <a:rPr lang="en-US" sz="2351" b="true">
                <a:solidFill>
                  <a:srgbClr val="000000"/>
                </a:solidFill>
                <a:latin typeface="Consolas Bold"/>
                <a:ea typeface="Consolas Bold"/>
                <a:cs typeface="Consolas Bold"/>
                <a:sym typeface="Consolas Bold"/>
              </a:rPr>
              <a:t>sz]h?|"</a:t>
            </a:r>
          </a:p>
          <a:p>
            <a:pPr algn="just">
              <a:lnSpc>
                <a:spcPts val="3292"/>
              </a:lnSpc>
            </a:pPr>
            <a:r>
              <a:rPr lang="en-US" sz="2351" b="true">
                <a:solidFill>
                  <a:srgbClr val="000000"/>
                </a:solidFill>
                <a:latin typeface="Consolas Bold"/>
                <a:ea typeface="Consolas Bold"/>
                <a:cs typeface="Consolas Bold"/>
                <a:sym typeface="Consolas Bold"/>
              </a:rPr>
              <a:t>  </a:t>
            </a:r>
            <a:r>
              <a:rPr lang="en-US" sz="2351" b="true">
                <a:solidFill>
                  <a:srgbClr val="000000"/>
                </a:solidFill>
                <a:latin typeface="Consolas Bold"/>
                <a:ea typeface="Consolas Bold"/>
                <a:cs typeface="Consolas Bold"/>
                <a:sym typeface="Consolas Bold"/>
              </a:rPr>
              <a:t>  r"r)([ae]ng?|ao|</a:t>
            </a:r>
            <a:r>
              <a:rPr lang="en-US" sz="2351" b="true">
                <a:solidFill>
                  <a:srgbClr val="000000"/>
                </a:solidFill>
                <a:latin typeface="Consolas Bold"/>
                <a:ea typeface="Consolas Bold"/>
                <a:cs typeface="Consolas Bold"/>
                <a:sym typeface="Consolas Bold"/>
              </a:rPr>
              <a:t>e</a:t>
            </a:r>
            <a:r>
              <a:rPr lang="en-US" sz="2351" b="true">
                <a:solidFill>
                  <a:srgbClr val="000000"/>
                </a:solidFill>
                <a:latin typeface="Consolas Bold"/>
                <a:ea typeface="Consolas Bold"/>
                <a:cs typeface="Consolas Bold"/>
                <a:sym typeface="Consolas Bold"/>
              </a:rPr>
              <a:t>|i|ou|u[</a:t>
            </a:r>
            <a:r>
              <a:rPr lang="en-US" sz="2351" b="true">
                <a:solidFill>
                  <a:srgbClr val="000000"/>
                </a:solidFill>
                <a:latin typeface="Consolas Bold"/>
                <a:ea typeface="Consolas Bold"/>
                <a:cs typeface="Consolas Bold"/>
                <a:sym typeface="Consolas Bold"/>
              </a:rPr>
              <a:t>i</a:t>
            </a:r>
            <a:r>
              <a:rPr lang="en-US" sz="2351" b="true">
                <a:solidFill>
                  <a:srgbClr val="000000"/>
                </a:solidFill>
                <a:latin typeface="Consolas Bold"/>
                <a:ea typeface="Consolas Bold"/>
                <a:cs typeface="Consolas Bold"/>
                <a:sym typeface="Consolas Bold"/>
              </a:rPr>
              <a:t>no]?|uan)|[c</a:t>
            </a:r>
            <a:r>
              <a:rPr lang="en-US" sz="2351" b="true">
                <a:solidFill>
                  <a:srgbClr val="000000"/>
                </a:solidFill>
                <a:latin typeface="Consolas Bold"/>
                <a:ea typeface="Consolas Bold"/>
                <a:cs typeface="Consolas Bold"/>
                <a:sym typeface="Consolas Bold"/>
              </a:rPr>
              <a:t>s</a:t>
            </a:r>
            <a:r>
              <a:rPr lang="en-US" sz="2351" b="true">
                <a:solidFill>
                  <a:srgbClr val="000000"/>
                </a:solidFill>
                <a:latin typeface="Consolas Bold"/>
                <a:ea typeface="Consolas Bold"/>
                <a:cs typeface="Consolas Bold"/>
                <a:sym typeface="Consolas Bold"/>
              </a:rPr>
              <a:t>z](</a:t>
            </a:r>
            <a:r>
              <a:rPr lang="en-US" sz="2351" b="true">
                <a:solidFill>
                  <a:srgbClr val="000000"/>
                </a:solidFill>
                <a:latin typeface="Consolas Bold"/>
                <a:ea typeface="Consolas Bold"/>
                <a:cs typeface="Consolas Bold"/>
                <a:sym typeface="Consolas Bold"/>
              </a:rPr>
              <a:t>ai</a:t>
            </a:r>
            <a:r>
              <a:rPr lang="en-US" sz="2351" b="true">
                <a:solidFill>
                  <a:srgbClr val="000000"/>
                </a:solidFill>
                <a:latin typeface="Consolas Bold"/>
                <a:ea typeface="Consolas Bold"/>
                <a:cs typeface="Consolas Bold"/>
                <a:sym typeface="Consolas Bold"/>
              </a:rPr>
              <a:t>?|o</a:t>
            </a:r>
            <a:r>
              <a:rPr lang="en-US" sz="2351" b="true">
                <a:solidFill>
                  <a:srgbClr val="000000"/>
                </a:solidFill>
                <a:latin typeface="Consolas Bold"/>
                <a:ea typeface="Consolas Bold"/>
                <a:cs typeface="Consolas Bold"/>
                <a:sym typeface="Consolas Bold"/>
              </a:rPr>
              <a:t>n</a:t>
            </a:r>
            <a:r>
              <a:rPr lang="en-US" sz="2351" b="true">
                <a:solidFill>
                  <a:srgbClr val="000000"/>
                </a:solidFill>
                <a:latin typeface="Consolas Bold"/>
                <a:ea typeface="Consolas Bold"/>
                <a:cs typeface="Consolas Bold"/>
                <a:sym typeface="Consolas Bold"/>
              </a:rPr>
              <a:t>g)|[</a:t>
            </a:r>
            <a:r>
              <a:rPr lang="en-US" sz="2351" b="true">
                <a:solidFill>
                  <a:srgbClr val="000000"/>
                </a:solidFill>
                <a:latin typeface="Consolas Bold"/>
                <a:ea typeface="Consolas Bold"/>
                <a:cs typeface="Consolas Bold"/>
                <a:sym typeface="Consolas Bold"/>
              </a:rPr>
              <a:t>c</a:t>
            </a:r>
            <a:r>
              <a:rPr lang="en-US" sz="2351" b="true">
                <a:solidFill>
                  <a:srgbClr val="000000"/>
                </a:solidFill>
                <a:latin typeface="Consolas Bold"/>
                <a:ea typeface="Consolas Bold"/>
                <a:cs typeface="Consolas Bold"/>
                <a:sym typeface="Consolas Bold"/>
              </a:rPr>
              <a:t>sz]</a:t>
            </a:r>
            <a:r>
              <a:rPr lang="en-US" sz="2351" b="true">
                <a:solidFill>
                  <a:srgbClr val="000000"/>
                </a:solidFill>
                <a:latin typeface="Consolas Bold"/>
                <a:ea typeface="Consolas Bold"/>
                <a:cs typeface="Consolas Bold"/>
                <a:sym typeface="Consolas Bold"/>
              </a:rPr>
              <a:t>h</a:t>
            </a:r>
            <a:r>
              <a:rPr lang="en-US" sz="2351" b="true">
                <a:solidFill>
                  <a:srgbClr val="000000"/>
                </a:solidFill>
                <a:latin typeface="Consolas Bold"/>
                <a:ea typeface="Consolas Bold"/>
                <a:cs typeface="Consolas Bold"/>
                <a:sym typeface="Consolas Bold"/>
              </a:rPr>
              <a:t>(</a:t>
            </a:r>
            <a:r>
              <a:rPr lang="en-US" sz="2351" b="true">
                <a:solidFill>
                  <a:srgbClr val="000000"/>
                </a:solidFill>
                <a:latin typeface="Consolas Bold"/>
                <a:ea typeface="Consolas Bold"/>
                <a:cs typeface="Consolas Bold"/>
                <a:sym typeface="Consolas Bold"/>
              </a:rPr>
              <a:t>a</a:t>
            </a:r>
            <a:r>
              <a:rPr lang="en-US" sz="2351" b="true">
                <a:solidFill>
                  <a:srgbClr val="000000"/>
                </a:solidFill>
                <a:latin typeface="Consolas Bold"/>
                <a:ea typeface="Consolas Bold"/>
                <a:cs typeface="Consolas Bold"/>
                <a:sym typeface="Consolas Bold"/>
              </a:rPr>
              <a:t>i?|uai|"</a:t>
            </a:r>
          </a:p>
          <a:p>
            <a:pPr algn="just">
              <a:lnSpc>
                <a:spcPts val="3292"/>
              </a:lnSpc>
            </a:pPr>
            <a:r>
              <a:rPr lang="en-US" sz="2351" b="true">
                <a:solidFill>
                  <a:srgbClr val="000000"/>
                </a:solidFill>
                <a:latin typeface="Consolas Bold"/>
                <a:ea typeface="Consolas Bold"/>
                <a:cs typeface="Consolas Bold"/>
                <a:sym typeface="Consolas Bold"/>
              </a:rPr>
              <a:t>    </a:t>
            </a:r>
            <a:r>
              <a:rPr lang="en-US" sz="2351" b="true">
                <a:solidFill>
                  <a:srgbClr val="000000"/>
                </a:solidFill>
                <a:latin typeface="Consolas Bold"/>
                <a:ea typeface="Consolas Bold"/>
                <a:cs typeface="Consolas Bold"/>
                <a:sym typeface="Consolas Bold"/>
              </a:rPr>
              <a:t>r</a:t>
            </a:r>
            <a:r>
              <a:rPr lang="en-US" sz="2351" b="true">
                <a:solidFill>
                  <a:srgbClr val="000000"/>
                </a:solidFill>
                <a:latin typeface="Consolas Bold"/>
                <a:ea typeface="Consolas Bold"/>
                <a:cs typeface="Consolas Bold"/>
                <a:sym typeface="Consolas Bold"/>
              </a:rPr>
              <a:t>"uang)|zei|[sz]hua|</a:t>
            </a:r>
            <a:r>
              <a:rPr lang="en-US" sz="2351" b="true">
                <a:solidFill>
                  <a:srgbClr val="000000"/>
                </a:solidFill>
                <a:latin typeface="Consolas Bold"/>
                <a:ea typeface="Consolas Bold"/>
                <a:cs typeface="Consolas Bold"/>
                <a:sym typeface="Consolas Bold"/>
              </a:rPr>
              <a:t>(</a:t>
            </a:r>
            <a:r>
              <a:rPr lang="en-US" sz="2351" b="true">
                <a:solidFill>
                  <a:srgbClr val="000000"/>
                </a:solidFill>
                <a:latin typeface="Consolas Bold"/>
                <a:ea typeface="Consolas Bold"/>
                <a:cs typeface="Consolas Bold"/>
                <a:sym typeface="Consolas Bold"/>
              </a:rPr>
              <a:t>[</a:t>
            </a:r>
            <a:r>
              <a:rPr lang="en-US" sz="2351" b="true">
                <a:solidFill>
                  <a:srgbClr val="000000"/>
                </a:solidFill>
                <a:latin typeface="Consolas Bold"/>
                <a:ea typeface="Consolas Bold"/>
                <a:cs typeface="Consolas Bold"/>
                <a:sym typeface="Consolas Bold"/>
              </a:rPr>
              <a:t>c</a:t>
            </a:r>
            <a:r>
              <a:rPr lang="en-US" sz="2351" b="true">
                <a:solidFill>
                  <a:srgbClr val="000000"/>
                </a:solidFill>
                <a:latin typeface="Consolas Bold"/>
                <a:ea typeface="Consolas Bold"/>
                <a:cs typeface="Consolas Bold"/>
                <a:sym typeface="Consolas Bold"/>
              </a:rPr>
              <a:t>z]h|r</a:t>
            </a:r>
            <a:r>
              <a:rPr lang="en-US" sz="2351" b="true">
                <a:solidFill>
                  <a:srgbClr val="000000"/>
                </a:solidFill>
                <a:latin typeface="Consolas Bold"/>
                <a:ea typeface="Consolas Bold"/>
                <a:cs typeface="Consolas Bold"/>
                <a:sym typeface="Consolas Bold"/>
              </a:rPr>
              <a:t>)</a:t>
            </a:r>
            <a:r>
              <a:rPr lang="en-US" sz="2351" b="true">
                <a:solidFill>
                  <a:srgbClr val="000000"/>
                </a:solidFill>
                <a:latin typeface="Consolas Bold"/>
                <a:ea typeface="Consolas Bold"/>
                <a:cs typeface="Consolas Bold"/>
                <a:sym typeface="Consolas Bold"/>
              </a:rPr>
              <a:t>ong|y(ao?|[ai]ng?|e|i|ong|ou|u[en]?|uan))"</a:t>
            </a:r>
          </a:p>
          <a:p>
            <a:pPr algn="just">
              <a:lnSpc>
                <a:spcPts val="3292"/>
              </a:lnSpc>
            </a:pPr>
            <a:r>
              <a:rPr lang="en-US" sz="2351" b="true">
                <a:solidFill>
                  <a:srgbClr val="000000"/>
                </a:solidFill>
                <a:latin typeface="Consolas Bold"/>
                <a:ea typeface="Consolas Bold"/>
                <a:cs typeface="Consolas Bold"/>
                <a:sym typeface="Consolas Bold"/>
              </a:rPr>
              <a:t>    r")</a:t>
            </a:r>
            <a:r>
              <a:rPr lang="en-US" sz="2351" b="true">
                <a:solidFill>
                  <a:srgbClr val="BD0708"/>
                </a:solidFill>
                <a:latin typeface="Consolas Bold"/>
                <a:ea typeface="Consolas Bold"/>
                <a:cs typeface="Consolas Bold"/>
                <a:sym typeface="Consolas Bold"/>
              </a:rPr>
              <a:t>{1,4}</a:t>
            </a:r>
            <a:r>
              <a:rPr lang="en-US" sz="2351" b="true">
                <a:solidFill>
                  <a:srgbClr val="000000"/>
                </a:solidFill>
                <a:latin typeface="Consolas Bold"/>
                <a:ea typeface="Consolas Bold"/>
                <a:cs typeface="Consolas Bold"/>
                <a:sym typeface="Consolas Bold"/>
              </a:rPr>
              <a:t>$"</a:t>
            </a:r>
          </a:p>
          <a:p>
            <a:pPr algn="just">
              <a:lnSpc>
                <a:spcPts val="3292"/>
              </a:lnSpc>
            </a:pPr>
            <a:r>
              <a:rPr lang="en-US" sz="2351" b="true">
                <a:solidFill>
                  <a:srgbClr val="000000"/>
                </a:solidFill>
                <a:latin typeface="Consolas Bold"/>
                <a:ea typeface="Consolas Bold"/>
                <a:cs typeface="Consolas Bold"/>
                <a:sym typeface="Consolas Bold"/>
              </a:rPr>
              <a:t>)</a:t>
            </a:r>
          </a:p>
          <a:p>
            <a:pPr algn="just">
              <a:lnSpc>
                <a:spcPts val="3292"/>
              </a:lnSpc>
            </a:pPr>
            <a:r>
              <a:rPr lang="en-US" sz="2351" b="true">
                <a:solidFill>
                  <a:srgbClr val="000000"/>
                </a:solidFill>
                <a:latin typeface="Consolas Bold"/>
                <a:ea typeface="Consolas Bold"/>
                <a:cs typeface="Consolas Bold"/>
                <a:sym typeface="Consolas Bold"/>
              </a:rPr>
              <a:t>self.pinyin_confusion = {"me", "ma", "bin", "fan", "long", "sun", "panda", "china"}</a:t>
            </a:r>
          </a:p>
          <a:p>
            <a:pPr algn="just">
              <a:lnSpc>
                <a:spcPts val="3292"/>
              </a:lnSpc>
              <a:spcBef>
                <a:spcPct val="0"/>
              </a:spcBef>
            </a:pPr>
          </a:p>
        </p:txBody>
      </p:sp>
      <p:sp>
        <p:nvSpPr>
          <p:cNvPr name="TextBox 20" id="20"/>
          <p:cNvSpPr txBox="true"/>
          <p:nvPr/>
        </p:nvSpPr>
        <p:spPr>
          <a:xfrm rot="0">
            <a:off x="1418276" y="1780424"/>
            <a:ext cx="12606457" cy="1570355"/>
          </a:xfrm>
          <a:prstGeom prst="rect">
            <a:avLst/>
          </a:prstGeom>
        </p:spPr>
        <p:txBody>
          <a:bodyPr anchor="t" rtlCol="false" tIns="0" lIns="0" bIns="0" rIns="0">
            <a:spAutoFit/>
          </a:bodyPr>
          <a:lstStyle/>
          <a:p>
            <a:pPr algn="l"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For Chinese Pinyin(拼音) names, We are concerned about the </a:t>
            </a:r>
            <a:r>
              <a:rPr lang="en-US" b="true" sz="3199">
                <a:solidFill>
                  <a:srgbClr val="004AAD"/>
                </a:solidFill>
                <a:latin typeface="Times New Roman Bold"/>
                <a:ea typeface="Times New Roman Bold"/>
                <a:cs typeface="Times New Roman Bold"/>
                <a:sym typeface="Times New Roman Bold"/>
              </a:rPr>
              <a:t>correctness of the spelling</a:t>
            </a:r>
            <a:r>
              <a:rPr lang="en-US" b="true" sz="3199">
                <a:solidFill>
                  <a:srgbClr val="2B2A2A"/>
                </a:solidFill>
                <a:latin typeface="Times New Roman Bold"/>
                <a:ea typeface="Times New Roman Bold"/>
                <a:cs typeface="Times New Roman Bold"/>
                <a:sym typeface="Times New Roman Bold"/>
              </a:rPr>
              <a:t> of the name, so we apply a </a:t>
            </a:r>
            <a:r>
              <a:rPr lang="en-US" b="true" sz="3199">
                <a:solidFill>
                  <a:srgbClr val="004AAD"/>
                </a:solidFill>
                <a:latin typeface="Times New Roman Bold"/>
                <a:ea typeface="Times New Roman Bold"/>
                <a:cs typeface="Times New Roman Bold"/>
                <a:sym typeface="Times New Roman Bold"/>
              </a:rPr>
              <a:t>regular </a:t>
            </a:r>
            <a:r>
              <a:rPr lang="en-US" b="true" sz="3199">
                <a:solidFill>
                  <a:srgbClr val="2B2A2A"/>
                </a:solidFill>
                <a:latin typeface="Times New Roman Bold"/>
                <a:ea typeface="Times New Roman Bold"/>
                <a:cs typeface="Times New Roman Bold"/>
                <a:sym typeface="Times New Roman Bold"/>
              </a:rPr>
              <a:t>method to filter Chinese Pinyin names.</a:t>
            </a:r>
          </a:p>
        </p:txBody>
      </p:sp>
      <p:sp>
        <p:nvSpPr>
          <p:cNvPr name="TextBox 21" id="21"/>
          <p:cNvSpPr txBox="true"/>
          <p:nvPr/>
        </p:nvSpPr>
        <p:spPr>
          <a:xfrm rot="0">
            <a:off x="5184988" y="644104"/>
            <a:ext cx="791802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3.1 Non-English Names</a:t>
            </a:r>
          </a:p>
        </p:txBody>
      </p:sp>
      <p:sp>
        <p:nvSpPr>
          <p:cNvPr name="TextBox 22" id="22"/>
          <p:cNvSpPr txBox="true"/>
          <p:nvPr/>
        </p:nvSpPr>
        <p:spPr>
          <a:xfrm rot="0">
            <a:off x="1418276" y="8977476"/>
            <a:ext cx="14178001" cy="560705"/>
          </a:xfrm>
          <a:prstGeom prst="rect">
            <a:avLst/>
          </a:prstGeom>
        </p:spPr>
        <p:txBody>
          <a:bodyPr anchor="t" rtlCol="false" tIns="0" lIns="0" bIns="0" rIns="0">
            <a:spAutoFit/>
          </a:bodyPr>
          <a:lstStyle/>
          <a:p>
            <a:pPr algn="l"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The confusion list is to mark the </a:t>
            </a:r>
            <a:r>
              <a:rPr lang="en-US" b="true" sz="3199">
                <a:solidFill>
                  <a:srgbClr val="FF3131"/>
                </a:solidFill>
                <a:latin typeface="Times New Roman Bold"/>
                <a:ea typeface="Times New Roman Bold"/>
                <a:cs typeface="Times New Roman Bold"/>
                <a:sym typeface="Times New Roman Bold"/>
              </a:rPr>
              <a:t>correct Pinyin that also has English meaning</a:t>
            </a:r>
            <a:r>
              <a:rPr lang="en-US" b="true" sz="3199">
                <a:solidFill>
                  <a:srgbClr val="2B2A2A"/>
                </a:solidFill>
                <a:latin typeface="Times New Roman Bold"/>
                <a:ea typeface="Times New Roman Bold"/>
                <a:cs typeface="Times New Roman Bold"/>
                <a:sym typeface="Times New Roman Bold"/>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681204" y="4223023"/>
            <a:ext cx="14622803" cy="2893021"/>
          </a:xfrm>
          <a:prstGeom prst="rect">
            <a:avLst/>
          </a:prstGeom>
        </p:spPr>
        <p:txBody>
          <a:bodyPr anchor="t" rtlCol="false" tIns="0" lIns="0" bIns="0" rIns="0">
            <a:spAutoFit/>
          </a:bodyPr>
          <a:lstStyle/>
          <a:p>
            <a:pPr algn="just">
              <a:lnSpc>
                <a:spcPts val="3292"/>
              </a:lnSpc>
            </a:pPr>
            <a:r>
              <a:rPr lang="en-US" sz="2351" b="true">
                <a:solidFill>
                  <a:srgbClr val="000000"/>
                </a:solidFill>
                <a:latin typeface="Consolas Bold"/>
                <a:ea typeface="Consolas Bold"/>
                <a:cs typeface="Consolas Bold"/>
                <a:sym typeface="Consolas Bold"/>
              </a:rPr>
              <a:t>if sel</a:t>
            </a:r>
            <a:r>
              <a:rPr lang="en-US" sz="2351" b="true">
                <a:solidFill>
                  <a:srgbClr val="000000"/>
                </a:solidFill>
                <a:latin typeface="Consolas Bold"/>
                <a:ea typeface="Consolas Bold"/>
                <a:cs typeface="Consolas Bold"/>
                <a:sym typeface="Consolas Bold"/>
              </a:rPr>
              <a:t>f.p</a:t>
            </a:r>
            <a:r>
              <a:rPr lang="en-US" sz="2351" b="true">
                <a:solidFill>
                  <a:srgbClr val="000000"/>
                </a:solidFill>
                <a:latin typeface="Consolas Bold"/>
                <a:ea typeface="Consolas Bold"/>
                <a:cs typeface="Consolas Bold"/>
                <a:sym typeface="Consolas Bold"/>
              </a:rPr>
              <a:t>i</a:t>
            </a:r>
            <a:r>
              <a:rPr lang="en-US" sz="2351" b="true">
                <a:solidFill>
                  <a:srgbClr val="000000"/>
                </a:solidFill>
                <a:latin typeface="Consolas Bold"/>
                <a:ea typeface="Consolas Bold"/>
                <a:cs typeface="Consolas Bold"/>
                <a:sym typeface="Consolas Bold"/>
              </a:rPr>
              <a:t>ny</a:t>
            </a:r>
            <a:r>
              <a:rPr lang="en-US" sz="2351" b="true">
                <a:solidFill>
                  <a:srgbClr val="000000"/>
                </a:solidFill>
                <a:latin typeface="Consolas Bold"/>
                <a:ea typeface="Consolas Bold"/>
                <a:cs typeface="Consolas Bold"/>
                <a:sym typeface="Consolas Bold"/>
              </a:rPr>
              <a:t>in_r</a:t>
            </a:r>
            <a:r>
              <a:rPr lang="en-US" sz="2351" b="true">
                <a:solidFill>
                  <a:srgbClr val="000000"/>
                </a:solidFill>
                <a:latin typeface="Consolas Bold"/>
                <a:ea typeface="Consolas Bold"/>
                <a:cs typeface="Consolas Bold"/>
                <a:sym typeface="Consolas Bold"/>
              </a:rPr>
              <a:t>egex.fullmatch(current_word.lower()):</a:t>
            </a:r>
          </a:p>
          <a:p>
            <a:pPr algn="just">
              <a:lnSpc>
                <a:spcPts val="3292"/>
              </a:lnSpc>
            </a:pPr>
            <a:r>
              <a:rPr lang="en-US" sz="2351" b="true">
                <a:solidFill>
                  <a:srgbClr val="000000"/>
                </a:solidFill>
                <a:latin typeface="Consolas Bold"/>
                <a:ea typeface="Consolas Bold"/>
                <a:cs typeface="Consolas Bold"/>
                <a:sym typeface="Consolas Bold"/>
              </a:rPr>
              <a:t>    features["Pinyin"] = 1</a:t>
            </a:r>
          </a:p>
          <a:p>
            <a:pPr algn="just">
              <a:lnSpc>
                <a:spcPts val="3292"/>
              </a:lnSpc>
            </a:pPr>
            <a:r>
              <a:rPr lang="en-US" sz="2351" b="true">
                <a:solidFill>
                  <a:srgbClr val="BD0708"/>
                </a:solidFill>
                <a:latin typeface="Consolas Bold"/>
                <a:ea typeface="Consolas Bold"/>
                <a:cs typeface="Consolas Bold"/>
                <a:sym typeface="Consolas Bold"/>
              </a:rPr>
              <a:t>if current_word.lower().endswith("lyu") or current_word.lower().startswith("lyu"):</a:t>
            </a:r>
          </a:p>
          <a:p>
            <a:pPr algn="just">
              <a:lnSpc>
                <a:spcPts val="3292"/>
              </a:lnSpc>
            </a:pPr>
            <a:r>
              <a:rPr lang="en-US" sz="2351" b="true">
                <a:solidFill>
                  <a:srgbClr val="BD0708"/>
                </a:solidFill>
                <a:latin typeface="Consolas Bold"/>
                <a:ea typeface="Consolas Bold"/>
                <a:cs typeface="Consolas Bold"/>
                <a:sym typeface="Consolas Bold"/>
              </a:rPr>
              <a:t>    features["Pinyin_lyu"] = 1                      # specialize for 吕 written in lyu</a:t>
            </a:r>
          </a:p>
          <a:p>
            <a:pPr algn="just">
              <a:lnSpc>
                <a:spcPts val="3292"/>
              </a:lnSpc>
            </a:pPr>
            <a:r>
              <a:rPr lang="en-US" sz="2351" b="true">
                <a:solidFill>
                  <a:srgbClr val="000000"/>
                </a:solidFill>
                <a:latin typeface="Consolas Bold"/>
                <a:ea typeface="Consolas Bold"/>
                <a:cs typeface="Consolas Bold"/>
                <a:sym typeface="Consolas Bold"/>
              </a:rPr>
              <a:t>if </a:t>
            </a:r>
            <a:r>
              <a:rPr lang="en-US" sz="2351" b="true">
                <a:solidFill>
                  <a:srgbClr val="000000"/>
                </a:solidFill>
                <a:latin typeface="Consolas Bold"/>
                <a:ea typeface="Consolas Bold"/>
                <a:cs typeface="Consolas Bold"/>
                <a:sym typeface="Consolas Bold"/>
              </a:rPr>
              <a:t>cu</a:t>
            </a:r>
            <a:r>
              <a:rPr lang="en-US" sz="2351" b="true">
                <a:solidFill>
                  <a:srgbClr val="000000"/>
                </a:solidFill>
                <a:latin typeface="Consolas Bold"/>
                <a:ea typeface="Consolas Bold"/>
                <a:cs typeface="Consolas Bold"/>
                <a:sym typeface="Consolas Bold"/>
              </a:rPr>
              <a:t>rrent_word.lower() in self.pinyin_confusion:</a:t>
            </a:r>
          </a:p>
          <a:p>
            <a:pPr algn="just">
              <a:lnSpc>
                <a:spcPts val="3292"/>
              </a:lnSpc>
            </a:pPr>
            <a:r>
              <a:rPr lang="en-US" sz="2351" b="true">
                <a:solidFill>
                  <a:srgbClr val="000000"/>
                </a:solidFill>
                <a:latin typeface="Consolas Bold"/>
                <a:ea typeface="Consolas Bold"/>
                <a:cs typeface="Consolas Bold"/>
                <a:sym typeface="Consolas Bold"/>
              </a:rPr>
              <a:t>    features["Pinyin_confusion"] = 1</a:t>
            </a:r>
          </a:p>
          <a:p>
            <a:pPr algn="just">
              <a:lnSpc>
                <a:spcPts val="3292"/>
              </a:lnSpc>
              <a:spcBef>
                <a:spcPct val="0"/>
              </a:spcBef>
            </a:pPr>
          </a:p>
        </p:txBody>
      </p:sp>
      <p:sp>
        <p:nvSpPr>
          <p:cNvPr name="TextBox 20" id="20"/>
          <p:cNvSpPr txBox="true"/>
          <p:nvPr/>
        </p:nvSpPr>
        <p:spPr>
          <a:xfrm rot="0">
            <a:off x="1418276" y="2147843"/>
            <a:ext cx="13100236" cy="1570355"/>
          </a:xfrm>
          <a:prstGeom prst="rect">
            <a:avLst/>
          </a:prstGeom>
        </p:spPr>
        <p:txBody>
          <a:bodyPr anchor="t" rtlCol="false" tIns="0" lIns="0" bIns="0" rIns="0">
            <a:spAutoFit/>
          </a:bodyPr>
          <a:lstStyle/>
          <a:p>
            <a:pPr algn="l"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But the Chinese letter “吕”, “绿”, or “旅”, they </a:t>
            </a:r>
            <a:r>
              <a:rPr lang="en-US" b="true" sz="3199">
                <a:solidFill>
                  <a:srgbClr val="FF3131"/>
                </a:solidFill>
                <a:latin typeface="Times New Roman Bold"/>
                <a:ea typeface="Times New Roman Bold"/>
                <a:cs typeface="Times New Roman Bold"/>
                <a:sym typeface="Times New Roman Bold"/>
              </a:rPr>
              <a:t>have 3 different spelling</a:t>
            </a:r>
            <a:r>
              <a:rPr lang="en-US" b="true" sz="3199">
                <a:solidFill>
                  <a:srgbClr val="2B2A2A"/>
                </a:solidFill>
                <a:latin typeface="Times New Roman Bold"/>
                <a:ea typeface="Times New Roman Bold"/>
                <a:cs typeface="Times New Roman Bold"/>
                <a:sym typeface="Times New Roman Bold"/>
              </a:rPr>
              <a:t> in various situation.</a:t>
            </a:r>
          </a:p>
          <a:p>
            <a:pPr algn="l"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Lu, Lv, and Lyu. So, we add up one feature to record them.</a:t>
            </a:r>
          </a:p>
        </p:txBody>
      </p:sp>
      <p:sp>
        <p:nvSpPr>
          <p:cNvPr name="TextBox 21" id="21"/>
          <p:cNvSpPr txBox="true"/>
          <p:nvPr/>
        </p:nvSpPr>
        <p:spPr>
          <a:xfrm rot="0">
            <a:off x="5184988" y="644104"/>
            <a:ext cx="791802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3.1 Non-English Names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BFA692"/>
            </a:solidFill>
          </p:spPr>
        </p:sp>
        <p:sp>
          <p:nvSpPr>
            <p:cNvPr name="TextBox 4" id="4"/>
            <p:cNvSpPr txBox="true"/>
            <p:nvPr/>
          </p:nvSpPr>
          <p:spPr>
            <a:xfrm>
              <a:off x="0" y="-28575"/>
              <a:ext cx="812800"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2562845">
            <a:off x="14507443" y="303965"/>
            <a:ext cx="8881788" cy="9503858"/>
          </a:xfrm>
          <a:custGeom>
            <a:avLst/>
            <a:gdLst/>
            <a:ahLst/>
            <a:cxnLst/>
            <a:rect r="r" b="b" t="t" l="l"/>
            <a:pathLst>
              <a:path h="9503858" w="8881788">
                <a:moveTo>
                  <a:pt x="0" y="0"/>
                </a:moveTo>
                <a:lnTo>
                  <a:pt x="8881788" y="0"/>
                </a:lnTo>
                <a:lnTo>
                  <a:pt x="8881788" y="9503859"/>
                </a:lnTo>
                <a:lnTo>
                  <a:pt x="0" y="9503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086100" y="0"/>
            <a:ext cx="386195" cy="10287000"/>
            <a:chOff x="0" y="0"/>
            <a:chExt cx="101714" cy="2709333"/>
          </a:xfrm>
        </p:grpSpPr>
        <p:sp>
          <p:nvSpPr>
            <p:cNvPr name="Freeform 7" id="7"/>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8" id="8"/>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933712">
            <a:off x="216214" y="1331728"/>
            <a:ext cx="3077965" cy="5993060"/>
          </a:xfrm>
          <a:custGeom>
            <a:avLst/>
            <a:gdLst/>
            <a:ahLst/>
            <a:cxnLst/>
            <a:rect r="r" b="b" t="t" l="l"/>
            <a:pathLst>
              <a:path h="5993060" w="3077965">
                <a:moveTo>
                  <a:pt x="0" y="0"/>
                </a:moveTo>
                <a:lnTo>
                  <a:pt x="3077965" y="0"/>
                </a:lnTo>
                <a:lnTo>
                  <a:pt x="3077965" y="5993060"/>
                </a:lnTo>
                <a:lnTo>
                  <a:pt x="0" y="5993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2931863">
            <a:off x="15602230" y="7151302"/>
            <a:ext cx="2297969" cy="3827290"/>
          </a:xfrm>
          <a:custGeom>
            <a:avLst/>
            <a:gdLst/>
            <a:ahLst/>
            <a:cxnLst/>
            <a:rect r="r" b="b" t="t" l="l"/>
            <a:pathLst>
              <a:path h="3827290" w="2297969">
                <a:moveTo>
                  <a:pt x="0" y="0"/>
                </a:moveTo>
                <a:lnTo>
                  <a:pt x="2297969" y="0"/>
                </a:lnTo>
                <a:lnTo>
                  <a:pt x="2297969" y="3827290"/>
                </a:lnTo>
                <a:lnTo>
                  <a:pt x="0" y="3827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true" flipV="false" rot="-4482969">
            <a:off x="15886461" y="102580"/>
            <a:ext cx="2242086" cy="2476303"/>
          </a:xfrm>
          <a:custGeom>
            <a:avLst/>
            <a:gdLst/>
            <a:ahLst/>
            <a:cxnLst/>
            <a:rect r="r" b="b" t="t" l="l"/>
            <a:pathLst>
              <a:path h="2476303" w="2242086">
                <a:moveTo>
                  <a:pt x="2242086" y="0"/>
                </a:moveTo>
                <a:lnTo>
                  <a:pt x="0" y="0"/>
                </a:lnTo>
                <a:lnTo>
                  <a:pt x="0" y="2476303"/>
                </a:lnTo>
                <a:lnTo>
                  <a:pt x="2242086" y="2476303"/>
                </a:lnTo>
                <a:lnTo>
                  <a:pt x="2242086"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4414785" y="3184617"/>
            <a:ext cx="5679009" cy="1404860"/>
            <a:chOff x="0" y="0"/>
            <a:chExt cx="7572012" cy="1873147"/>
          </a:xfrm>
        </p:grpSpPr>
        <p:sp>
          <p:nvSpPr>
            <p:cNvPr name="TextBox 13" id="13"/>
            <p:cNvSpPr txBox="true"/>
            <p:nvPr/>
          </p:nvSpPr>
          <p:spPr>
            <a:xfrm rot="0">
              <a:off x="0" y="-38100"/>
              <a:ext cx="1565081" cy="1911247"/>
            </a:xfrm>
            <a:prstGeom prst="rect">
              <a:avLst/>
            </a:prstGeom>
          </p:spPr>
          <p:txBody>
            <a:bodyPr anchor="t" rtlCol="false" tIns="0" lIns="0" bIns="0" rIns="0">
              <a:spAutoFit/>
            </a:bodyPr>
            <a:lstStyle/>
            <a:p>
              <a:pPr algn="l" marL="0" indent="0" lvl="0">
                <a:lnSpc>
                  <a:spcPts val="11073"/>
                </a:lnSpc>
                <a:spcBef>
                  <a:spcPct val="0"/>
                </a:spcBef>
              </a:pPr>
              <a:r>
                <a:rPr lang="en-US" sz="9227" spc="-2">
                  <a:solidFill>
                    <a:srgbClr val="000000"/>
                  </a:solidFill>
                  <a:latin typeface="Anastasia Script"/>
                  <a:ea typeface="Anastasia Script"/>
                  <a:cs typeface="Anastasia Script"/>
                  <a:sym typeface="Anastasia Script"/>
                </a:rPr>
                <a:t>01</a:t>
              </a:r>
            </a:p>
          </p:txBody>
        </p:sp>
        <p:sp>
          <p:nvSpPr>
            <p:cNvPr name="TextBox 14" id="14"/>
            <p:cNvSpPr txBox="true"/>
            <p:nvPr/>
          </p:nvSpPr>
          <p:spPr>
            <a:xfrm rot="0">
              <a:off x="2290042" y="479119"/>
              <a:ext cx="5281969" cy="927608"/>
            </a:xfrm>
            <a:prstGeom prst="rect">
              <a:avLst/>
            </a:prstGeom>
          </p:spPr>
          <p:txBody>
            <a:bodyPr anchor="t" rtlCol="false" tIns="0" lIns="0" bIns="0" rIns="0">
              <a:spAutoFit/>
            </a:bodyPr>
            <a:lstStyle/>
            <a:p>
              <a:pPr algn="l">
                <a:lnSpc>
                  <a:spcPts val="4751"/>
                </a:lnSpc>
              </a:pPr>
              <a:r>
                <a:rPr lang="en-US" b="true" sz="4399" i="true" spc="-87">
                  <a:solidFill>
                    <a:srgbClr val="000000"/>
                  </a:solidFill>
                  <a:latin typeface="Times New Roman Semi-Bold Italics"/>
                  <a:ea typeface="Times New Roman Semi-Bold Italics"/>
                  <a:cs typeface="Times New Roman Semi-Bold Italics"/>
                  <a:sym typeface="Times New Roman Semi-Bold Italics"/>
                </a:rPr>
                <a:t>Brief of project</a:t>
              </a:r>
            </a:p>
          </p:txBody>
        </p:sp>
        <p:sp>
          <p:nvSpPr>
            <p:cNvPr name="AutoShape 15" id="15"/>
            <p:cNvSpPr/>
            <p:nvPr/>
          </p:nvSpPr>
          <p:spPr>
            <a:xfrm>
              <a:off x="1565081" y="917523"/>
              <a:ext cx="587874" cy="0"/>
            </a:xfrm>
            <a:prstGeom prst="line">
              <a:avLst/>
            </a:prstGeom>
            <a:ln cap="flat" w="38100">
              <a:solidFill>
                <a:srgbClr val="5B5352"/>
              </a:solidFill>
              <a:prstDash val="solid"/>
              <a:headEnd type="none" len="sm" w="sm"/>
              <a:tailEnd type="none" len="sm" w="sm"/>
            </a:ln>
          </p:spPr>
        </p:sp>
      </p:grpSp>
      <p:grpSp>
        <p:nvGrpSpPr>
          <p:cNvPr name="Group 16" id="16"/>
          <p:cNvGrpSpPr/>
          <p:nvPr/>
        </p:nvGrpSpPr>
        <p:grpSpPr>
          <a:xfrm rot="0">
            <a:off x="4293708" y="4589477"/>
            <a:ext cx="5680968" cy="1404860"/>
            <a:chOff x="0" y="0"/>
            <a:chExt cx="7574624" cy="1873147"/>
          </a:xfrm>
        </p:grpSpPr>
        <p:sp>
          <p:nvSpPr>
            <p:cNvPr name="TextBox 17" id="17"/>
            <p:cNvSpPr txBox="true"/>
            <p:nvPr/>
          </p:nvSpPr>
          <p:spPr>
            <a:xfrm rot="0">
              <a:off x="0" y="-38100"/>
              <a:ext cx="1565081" cy="1911247"/>
            </a:xfrm>
            <a:prstGeom prst="rect">
              <a:avLst/>
            </a:prstGeom>
          </p:spPr>
          <p:txBody>
            <a:bodyPr anchor="t" rtlCol="false" tIns="0" lIns="0" bIns="0" rIns="0">
              <a:spAutoFit/>
            </a:bodyPr>
            <a:lstStyle/>
            <a:p>
              <a:pPr algn="l" marL="0" indent="0" lvl="0">
                <a:lnSpc>
                  <a:spcPts val="11073"/>
                </a:lnSpc>
                <a:spcBef>
                  <a:spcPct val="0"/>
                </a:spcBef>
              </a:pPr>
              <a:r>
                <a:rPr lang="en-US" sz="9227" spc="-2">
                  <a:solidFill>
                    <a:srgbClr val="000000"/>
                  </a:solidFill>
                  <a:latin typeface="Anastasia Script"/>
                  <a:ea typeface="Anastasia Script"/>
                  <a:cs typeface="Anastasia Script"/>
                  <a:sym typeface="Anastasia Script"/>
                </a:rPr>
                <a:t>02</a:t>
              </a:r>
            </a:p>
          </p:txBody>
        </p:sp>
        <p:sp>
          <p:nvSpPr>
            <p:cNvPr name="AutoShape 18" id="18"/>
            <p:cNvSpPr/>
            <p:nvPr/>
          </p:nvSpPr>
          <p:spPr>
            <a:xfrm>
              <a:off x="1565081" y="917523"/>
              <a:ext cx="587874" cy="0"/>
            </a:xfrm>
            <a:prstGeom prst="line">
              <a:avLst/>
            </a:prstGeom>
            <a:ln cap="flat" w="38100">
              <a:solidFill>
                <a:srgbClr val="5B5352"/>
              </a:solidFill>
              <a:prstDash val="solid"/>
              <a:headEnd type="none" len="sm" w="sm"/>
              <a:tailEnd type="none" len="sm" w="sm"/>
            </a:ln>
          </p:spPr>
        </p:sp>
        <p:sp>
          <p:nvSpPr>
            <p:cNvPr name="TextBox 19" id="19"/>
            <p:cNvSpPr txBox="true"/>
            <p:nvPr/>
          </p:nvSpPr>
          <p:spPr>
            <a:xfrm rot="0">
              <a:off x="2292655" y="479119"/>
              <a:ext cx="5281969" cy="934865"/>
            </a:xfrm>
            <a:prstGeom prst="rect">
              <a:avLst/>
            </a:prstGeom>
          </p:spPr>
          <p:txBody>
            <a:bodyPr anchor="t" rtlCol="false" tIns="0" lIns="0" bIns="0" rIns="0">
              <a:spAutoFit/>
            </a:bodyPr>
            <a:lstStyle/>
            <a:p>
              <a:pPr algn="l">
                <a:lnSpc>
                  <a:spcPts val="4751"/>
                </a:lnSpc>
              </a:pPr>
              <a:r>
                <a:rPr lang="en-US" b="true" sz="4399" i="true" spc="-87">
                  <a:solidFill>
                    <a:srgbClr val="000000"/>
                  </a:solidFill>
                  <a:latin typeface="Times New Roman Semi-Bold Italics"/>
                  <a:ea typeface="Times New Roman Semi-Bold Italics"/>
                  <a:cs typeface="Times New Roman Semi-Bold Italics"/>
                  <a:sym typeface="Times New Roman Semi-Bold Italics"/>
                </a:rPr>
                <a:t>Methodology</a:t>
              </a:r>
            </a:p>
          </p:txBody>
        </p:sp>
      </p:grpSp>
      <p:grpSp>
        <p:nvGrpSpPr>
          <p:cNvPr name="Group 20" id="20"/>
          <p:cNvGrpSpPr/>
          <p:nvPr/>
        </p:nvGrpSpPr>
        <p:grpSpPr>
          <a:xfrm rot="0">
            <a:off x="4293708" y="6080062"/>
            <a:ext cx="5658581" cy="1404860"/>
            <a:chOff x="0" y="0"/>
            <a:chExt cx="7544775" cy="1873147"/>
          </a:xfrm>
        </p:grpSpPr>
        <p:sp>
          <p:nvSpPr>
            <p:cNvPr name="AutoShape 21" id="21"/>
            <p:cNvSpPr/>
            <p:nvPr/>
          </p:nvSpPr>
          <p:spPr>
            <a:xfrm>
              <a:off x="1565081" y="877619"/>
              <a:ext cx="587874" cy="0"/>
            </a:xfrm>
            <a:prstGeom prst="line">
              <a:avLst/>
            </a:prstGeom>
            <a:ln cap="flat" w="38100">
              <a:solidFill>
                <a:srgbClr val="5B5352"/>
              </a:solidFill>
              <a:prstDash val="solid"/>
              <a:headEnd type="none" len="sm" w="sm"/>
              <a:tailEnd type="none" len="sm" w="sm"/>
            </a:ln>
          </p:spPr>
        </p:sp>
        <p:sp>
          <p:nvSpPr>
            <p:cNvPr name="TextBox 22" id="22"/>
            <p:cNvSpPr txBox="true"/>
            <p:nvPr/>
          </p:nvSpPr>
          <p:spPr>
            <a:xfrm rot="0">
              <a:off x="0" y="-38100"/>
              <a:ext cx="1565081" cy="1911247"/>
            </a:xfrm>
            <a:prstGeom prst="rect">
              <a:avLst/>
            </a:prstGeom>
          </p:spPr>
          <p:txBody>
            <a:bodyPr anchor="t" rtlCol="false" tIns="0" lIns="0" bIns="0" rIns="0">
              <a:spAutoFit/>
            </a:bodyPr>
            <a:lstStyle/>
            <a:p>
              <a:pPr algn="l" marL="0" indent="0" lvl="0">
                <a:lnSpc>
                  <a:spcPts val="11073"/>
                </a:lnSpc>
                <a:spcBef>
                  <a:spcPct val="0"/>
                </a:spcBef>
              </a:pPr>
              <a:r>
                <a:rPr lang="en-US" sz="9227" spc="-2">
                  <a:solidFill>
                    <a:srgbClr val="000000"/>
                  </a:solidFill>
                  <a:latin typeface="Anastasia Script"/>
                  <a:ea typeface="Anastasia Script"/>
                  <a:cs typeface="Anastasia Script"/>
                  <a:sym typeface="Anastasia Script"/>
                </a:rPr>
                <a:t>03</a:t>
              </a:r>
            </a:p>
          </p:txBody>
        </p:sp>
        <p:sp>
          <p:nvSpPr>
            <p:cNvPr name="TextBox 23" id="23"/>
            <p:cNvSpPr txBox="true"/>
            <p:nvPr/>
          </p:nvSpPr>
          <p:spPr>
            <a:xfrm rot="0">
              <a:off x="2262805" y="432866"/>
              <a:ext cx="5281969" cy="927608"/>
            </a:xfrm>
            <a:prstGeom prst="rect">
              <a:avLst/>
            </a:prstGeom>
          </p:spPr>
          <p:txBody>
            <a:bodyPr anchor="t" rtlCol="false" tIns="0" lIns="0" bIns="0" rIns="0">
              <a:spAutoFit/>
            </a:bodyPr>
            <a:lstStyle/>
            <a:p>
              <a:pPr algn="l">
                <a:lnSpc>
                  <a:spcPts val="4751"/>
                </a:lnSpc>
              </a:pPr>
              <a:r>
                <a:rPr lang="en-US" b="true" sz="4399" i="true" spc="-87">
                  <a:solidFill>
                    <a:srgbClr val="000000"/>
                  </a:solidFill>
                  <a:latin typeface="Times New Roman Semi-Bold Italics"/>
                  <a:ea typeface="Times New Roman Semi-Bold Italics"/>
                  <a:cs typeface="Times New Roman Semi-Bold Italics"/>
                  <a:sym typeface="Times New Roman Semi-Bold Italics"/>
                </a:rPr>
                <a:t>Challenges</a:t>
              </a:r>
            </a:p>
          </p:txBody>
        </p:sp>
      </p:grpSp>
      <p:grpSp>
        <p:nvGrpSpPr>
          <p:cNvPr name="Group 24" id="24"/>
          <p:cNvGrpSpPr/>
          <p:nvPr/>
        </p:nvGrpSpPr>
        <p:grpSpPr>
          <a:xfrm rot="0">
            <a:off x="4293708" y="7584631"/>
            <a:ext cx="8475081" cy="1404860"/>
            <a:chOff x="0" y="0"/>
            <a:chExt cx="11300108" cy="1873147"/>
          </a:xfrm>
        </p:grpSpPr>
        <p:sp>
          <p:nvSpPr>
            <p:cNvPr name="AutoShape 25" id="25"/>
            <p:cNvSpPr/>
            <p:nvPr/>
          </p:nvSpPr>
          <p:spPr>
            <a:xfrm>
              <a:off x="1565081" y="877619"/>
              <a:ext cx="587874" cy="0"/>
            </a:xfrm>
            <a:prstGeom prst="line">
              <a:avLst/>
            </a:prstGeom>
            <a:ln cap="flat" w="38100">
              <a:solidFill>
                <a:srgbClr val="5B5352"/>
              </a:solidFill>
              <a:prstDash val="solid"/>
              <a:headEnd type="none" len="sm" w="sm"/>
              <a:tailEnd type="none" len="sm" w="sm"/>
            </a:ln>
          </p:spPr>
        </p:sp>
        <p:sp>
          <p:nvSpPr>
            <p:cNvPr name="TextBox 26" id="26"/>
            <p:cNvSpPr txBox="true"/>
            <p:nvPr/>
          </p:nvSpPr>
          <p:spPr>
            <a:xfrm rot="0">
              <a:off x="0" y="-38100"/>
              <a:ext cx="1565081" cy="1911247"/>
            </a:xfrm>
            <a:prstGeom prst="rect">
              <a:avLst/>
            </a:prstGeom>
          </p:spPr>
          <p:txBody>
            <a:bodyPr anchor="t" rtlCol="false" tIns="0" lIns="0" bIns="0" rIns="0">
              <a:spAutoFit/>
            </a:bodyPr>
            <a:lstStyle/>
            <a:p>
              <a:pPr algn="l" marL="0" indent="0" lvl="0">
                <a:lnSpc>
                  <a:spcPts val="11073"/>
                </a:lnSpc>
                <a:spcBef>
                  <a:spcPct val="0"/>
                </a:spcBef>
              </a:pPr>
              <a:r>
                <a:rPr lang="en-US" sz="9227" spc="-2">
                  <a:solidFill>
                    <a:srgbClr val="000000"/>
                  </a:solidFill>
                  <a:latin typeface="Anastasia Script"/>
                  <a:ea typeface="Anastasia Script"/>
                  <a:cs typeface="Anastasia Script"/>
                  <a:sym typeface="Anastasia Script"/>
                </a:rPr>
                <a:t>04</a:t>
              </a:r>
            </a:p>
          </p:txBody>
        </p:sp>
        <p:sp>
          <p:nvSpPr>
            <p:cNvPr name="TextBox 27" id="27"/>
            <p:cNvSpPr txBox="true"/>
            <p:nvPr/>
          </p:nvSpPr>
          <p:spPr>
            <a:xfrm rot="0">
              <a:off x="2265418" y="432866"/>
              <a:ext cx="9034690" cy="927608"/>
            </a:xfrm>
            <a:prstGeom prst="rect">
              <a:avLst/>
            </a:prstGeom>
          </p:spPr>
          <p:txBody>
            <a:bodyPr anchor="t" rtlCol="false" tIns="0" lIns="0" bIns="0" rIns="0">
              <a:spAutoFit/>
            </a:bodyPr>
            <a:lstStyle/>
            <a:p>
              <a:pPr algn="l">
                <a:lnSpc>
                  <a:spcPts val="4751"/>
                </a:lnSpc>
              </a:pPr>
              <a:r>
                <a:rPr lang="en-US" b="true" sz="4399" i="true" spc="-87">
                  <a:solidFill>
                    <a:srgbClr val="000000"/>
                  </a:solidFill>
                  <a:latin typeface="Times New Roman Semi-Bold Italics"/>
                  <a:ea typeface="Times New Roman Semi-Bold Italics"/>
                  <a:cs typeface="Times New Roman Semi-Bold Italics"/>
                  <a:sym typeface="Times New Roman Semi-Bold Italics"/>
                </a:rPr>
                <a:t>Presentation &amp; Conclusion</a:t>
              </a:r>
            </a:p>
          </p:txBody>
        </p:sp>
      </p:grpSp>
      <p:sp>
        <p:nvSpPr>
          <p:cNvPr name="Freeform 28" id="28"/>
          <p:cNvSpPr/>
          <p:nvPr/>
        </p:nvSpPr>
        <p:spPr>
          <a:xfrm flipH="false" flipV="false" rot="0">
            <a:off x="11422478" y="3773220"/>
            <a:ext cx="4064504" cy="3075475"/>
          </a:xfrm>
          <a:custGeom>
            <a:avLst/>
            <a:gdLst/>
            <a:ahLst/>
            <a:cxnLst/>
            <a:rect r="r" b="b" t="t" l="l"/>
            <a:pathLst>
              <a:path h="3075475" w="4064504">
                <a:moveTo>
                  <a:pt x="0" y="0"/>
                </a:moveTo>
                <a:lnTo>
                  <a:pt x="4064504" y="0"/>
                </a:lnTo>
                <a:lnTo>
                  <a:pt x="4064504" y="3075475"/>
                </a:lnTo>
                <a:lnTo>
                  <a:pt x="0" y="30754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9" id="29"/>
          <p:cNvSpPr txBox="true"/>
          <p:nvPr/>
        </p:nvSpPr>
        <p:spPr>
          <a:xfrm rot="0">
            <a:off x="4293708" y="638175"/>
            <a:ext cx="8063492" cy="2484960"/>
          </a:xfrm>
          <a:prstGeom prst="rect">
            <a:avLst/>
          </a:prstGeom>
        </p:spPr>
        <p:txBody>
          <a:bodyPr anchor="t" rtlCol="false" tIns="0" lIns="0" bIns="0" rIns="0">
            <a:spAutoFit/>
          </a:bodyPr>
          <a:lstStyle/>
          <a:p>
            <a:pPr algn="l">
              <a:lnSpc>
                <a:spcPts val="20666"/>
              </a:lnSpc>
            </a:pPr>
            <a:r>
              <a:rPr lang="en-US" sz="13777" spc="399" b="true">
                <a:solidFill>
                  <a:srgbClr val="5B5352"/>
                </a:solidFill>
                <a:latin typeface="Montserrat Ultra-Bold"/>
                <a:ea typeface="Montserrat Ultra-Bold"/>
                <a:cs typeface="Montserrat Ultra-Bold"/>
                <a:sym typeface="Montserrat Ultra-Bold"/>
              </a:rPr>
              <a:t>Content</a:t>
            </a:r>
          </a:p>
        </p:txBody>
      </p:sp>
      <p:sp>
        <p:nvSpPr>
          <p:cNvPr name="TextBox 30" id="30"/>
          <p:cNvSpPr txBox="true"/>
          <p:nvPr/>
        </p:nvSpPr>
        <p:spPr>
          <a:xfrm rot="0">
            <a:off x="1931157" y="9544452"/>
            <a:ext cx="16820022" cy="1141595"/>
          </a:xfrm>
          <a:prstGeom prst="rect">
            <a:avLst/>
          </a:prstGeom>
        </p:spPr>
        <p:txBody>
          <a:bodyPr anchor="t" rtlCol="false" tIns="0" lIns="0" bIns="0" rIns="0">
            <a:spAutoFit/>
          </a:bodyPr>
          <a:lstStyle/>
          <a:p>
            <a:pPr algn="ctr" marL="0" indent="0" lvl="0">
              <a:lnSpc>
                <a:spcPts val="9579"/>
              </a:lnSpc>
              <a:spcBef>
                <a:spcPct val="0"/>
              </a:spcBef>
            </a:pPr>
            <a:r>
              <a:rPr lang="en-US" b="true" sz="6386" i="true" spc="1321">
                <a:solidFill>
                  <a:srgbClr val="D9D9D9">
                    <a:alpha val="49804"/>
                  </a:srgbClr>
                </a:solidFill>
                <a:latin typeface="Montnapha Semi-Bold Italics"/>
                <a:ea typeface="Montnapha Semi-Bold Italics"/>
                <a:cs typeface="Montnapha Semi-Bold Italics"/>
                <a:sym typeface="Montnapha Semi-Bold Italics"/>
              </a:rPr>
              <a:t>Named Entity Recognition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936019" y="5761118"/>
            <a:ext cx="5850217" cy="4286096"/>
          </a:xfrm>
          <a:custGeom>
            <a:avLst/>
            <a:gdLst/>
            <a:ahLst/>
            <a:cxnLst/>
            <a:rect r="r" b="b" t="t" l="l"/>
            <a:pathLst>
              <a:path h="4286096" w="5850217">
                <a:moveTo>
                  <a:pt x="0" y="0"/>
                </a:moveTo>
                <a:lnTo>
                  <a:pt x="5850217" y="0"/>
                </a:lnTo>
                <a:lnTo>
                  <a:pt x="5850217" y="4286096"/>
                </a:lnTo>
                <a:lnTo>
                  <a:pt x="0" y="4286096"/>
                </a:lnTo>
                <a:lnTo>
                  <a:pt x="0" y="0"/>
                </a:lnTo>
                <a:close/>
              </a:path>
            </a:pathLst>
          </a:custGeom>
          <a:blipFill>
            <a:blip r:embed="rId8"/>
            <a:stretch>
              <a:fillRect l="0" t="0" r="0" b="0"/>
            </a:stretch>
          </a:blipFill>
        </p:spPr>
      </p:sp>
      <p:sp>
        <p:nvSpPr>
          <p:cNvPr name="TextBox 20" id="20"/>
          <p:cNvSpPr txBox="true"/>
          <p:nvPr/>
        </p:nvSpPr>
        <p:spPr>
          <a:xfrm rot="0">
            <a:off x="1754458" y="2074101"/>
            <a:ext cx="13462341" cy="3501390"/>
          </a:xfrm>
          <a:prstGeom prst="rect">
            <a:avLst/>
          </a:prstGeom>
        </p:spPr>
        <p:txBody>
          <a:bodyPr anchor="t" rtlCol="false" tIns="0" lIns="0" bIns="0" rIns="0">
            <a:spAutoFit/>
          </a:bodyPr>
          <a:lstStyle/>
          <a:p>
            <a:pPr algn="l" marL="777240" indent="-388620" lvl="1">
              <a:lnSpc>
                <a:spcPts val="4500"/>
              </a:lnSpc>
              <a:buFont typeface="Arial"/>
              <a:buChar char="•"/>
            </a:pPr>
            <a:r>
              <a:rPr lang="en-US" b="true" sz="3600">
                <a:solidFill>
                  <a:srgbClr val="2B2A2A"/>
                </a:solidFill>
                <a:latin typeface="Times New Roman Bold"/>
                <a:ea typeface="Times New Roman Bold"/>
                <a:cs typeface="Times New Roman Bold"/>
                <a:sym typeface="Times New Roman Bold"/>
              </a:rPr>
              <a:t>By using </a:t>
            </a:r>
            <a:r>
              <a:rPr lang="en-US" b="true" sz="3600">
                <a:solidFill>
                  <a:srgbClr val="BD0708"/>
                </a:solidFill>
                <a:latin typeface="Times New Roman Bold"/>
                <a:ea typeface="Times New Roman Bold"/>
                <a:cs typeface="Times New Roman Bold"/>
                <a:sym typeface="Times New Roman Bold"/>
              </a:rPr>
              <a:t>pure MEM</a:t>
            </a:r>
            <a:r>
              <a:rPr lang="en-US" b="true" sz="3600">
                <a:solidFill>
                  <a:srgbClr val="2B2A2A"/>
                </a:solidFill>
                <a:latin typeface="Times New Roman Bold"/>
                <a:ea typeface="Times New Roman Bold"/>
                <a:cs typeface="Times New Roman Bold"/>
                <a:sym typeface="Times New Roman Bold"/>
              </a:rPr>
              <a:t>, most of us might noticed that even the f1_score is pretty high, (like 0.95) but the performance is really bad - </a:t>
            </a:r>
            <a:r>
              <a:rPr lang="en-US" b="true" sz="3600">
                <a:solidFill>
                  <a:srgbClr val="BD0708"/>
                </a:solidFill>
                <a:latin typeface="Times New Roman Bold"/>
                <a:ea typeface="Times New Roman Bold"/>
                <a:cs typeface="Times New Roman Bold"/>
                <a:sym typeface="Times New Roman Bold"/>
              </a:rPr>
              <a:t>almost all words are recognized as ‘O’</a:t>
            </a:r>
            <a:r>
              <a:rPr lang="en-US" b="true" sz="3600">
                <a:solidFill>
                  <a:srgbClr val="2B2A2A"/>
                </a:solidFill>
                <a:latin typeface="Times New Roman Bold"/>
                <a:ea typeface="Times New Roman Bold"/>
                <a:cs typeface="Times New Roman Bold"/>
                <a:sym typeface="Times New Roman Bold"/>
              </a:rPr>
              <a:t> including most of names.</a:t>
            </a:r>
          </a:p>
          <a:p>
            <a:pPr algn="l">
              <a:lnSpc>
                <a:spcPts val="4500"/>
              </a:lnSpc>
            </a:pPr>
          </a:p>
          <a:p>
            <a:pPr algn="l" marL="777240" indent="-388620" lvl="1">
              <a:lnSpc>
                <a:spcPts val="4500"/>
              </a:lnSpc>
              <a:buFont typeface="Arial"/>
              <a:buChar char="•"/>
            </a:pPr>
            <a:r>
              <a:rPr lang="en-US" b="true" sz="3600">
                <a:solidFill>
                  <a:srgbClr val="2B2A2A"/>
                </a:solidFill>
                <a:latin typeface="Times New Roman Bold"/>
                <a:ea typeface="Times New Roman Bold"/>
                <a:cs typeface="Times New Roman Bold"/>
                <a:sym typeface="Times New Roman Bold"/>
              </a:rPr>
              <a:t>That is because the </a:t>
            </a:r>
            <a:r>
              <a:rPr lang="en-US" b="true" sz="3600">
                <a:solidFill>
                  <a:srgbClr val="BD0708"/>
                </a:solidFill>
                <a:latin typeface="Times New Roman Bold"/>
                <a:ea typeface="Times New Roman Bold"/>
                <a:cs typeface="Times New Roman Bold"/>
                <a:sym typeface="Times New Roman Bold"/>
              </a:rPr>
              <a:t>recall is very low</a:t>
            </a:r>
            <a:r>
              <a:rPr lang="en-US" b="true" sz="3600">
                <a:solidFill>
                  <a:srgbClr val="2B2A2A"/>
                </a:solidFill>
                <a:latin typeface="Times New Roman Bold"/>
                <a:ea typeface="Times New Roman Bold"/>
                <a:cs typeface="Times New Roman Bold"/>
                <a:sym typeface="Times New Roman Bold"/>
              </a:rPr>
              <a:t>. We can not only focus on f1_score, but pay more attention on recall.</a:t>
            </a:r>
          </a:p>
        </p:txBody>
      </p:sp>
      <p:sp>
        <p:nvSpPr>
          <p:cNvPr name="TextBox 21" id="21"/>
          <p:cNvSpPr txBox="true"/>
          <p:nvPr/>
        </p:nvSpPr>
        <p:spPr>
          <a:xfrm rot="0">
            <a:off x="4394942" y="644104"/>
            <a:ext cx="9498116"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3.2 The </a:t>
            </a:r>
            <a:r>
              <a:rPr lang="en-US" b="true" sz="5227">
                <a:solidFill>
                  <a:srgbClr val="004AAD"/>
                </a:solidFill>
                <a:latin typeface="Times New Roman Bold"/>
                <a:ea typeface="Times New Roman Bold"/>
                <a:cs typeface="Times New Roman Bold"/>
                <a:sym typeface="Times New Roman Bold"/>
              </a:rPr>
              <a:t>RECALL </a:t>
            </a:r>
            <a:r>
              <a:rPr lang="en-US" b="true" sz="5227">
                <a:solidFill>
                  <a:srgbClr val="000000"/>
                </a:solidFill>
                <a:latin typeface="Times New Roman Bold"/>
                <a:ea typeface="Times New Roman Bold"/>
                <a:cs typeface="Times New Roman Bold"/>
                <a:sym typeface="Times New Roman Bold"/>
              </a:rPr>
              <a:t>is too low!!!</a:t>
            </a:r>
          </a:p>
        </p:txBody>
      </p:sp>
      <p:sp>
        <p:nvSpPr>
          <p:cNvPr name="TextBox 22" id="22"/>
          <p:cNvSpPr txBox="true"/>
          <p:nvPr/>
        </p:nvSpPr>
        <p:spPr>
          <a:xfrm rot="0">
            <a:off x="8979530" y="8576310"/>
            <a:ext cx="7991038" cy="643890"/>
          </a:xfrm>
          <a:prstGeom prst="rect">
            <a:avLst/>
          </a:prstGeom>
        </p:spPr>
        <p:txBody>
          <a:bodyPr anchor="t" rtlCol="false" tIns="0" lIns="0" bIns="0" rIns="0">
            <a:spAutoFit/>
          </a:bodyPr>
          <a:lstStyle/>
          <a:p>
            <a:pPr algn="l">
              <a:lnSpc>
                <a:spcPts val="4500"/>
              </a:lnSpc>
            </a:pPr>
            <a:r>
              <a:rPr lang="en-US" b="true" sz="3600">
                <a:solidFill>
                  <a:srgbClr val="2B2A2A"/>
                </a:solidFill>
                <a:latin typeface="Times New Roman Bold"/>
                <a:ea typeface="Times New Roman Bold"/>
                <a:cs typeface="Times New Roman Bold"/>
                <a:sym typeface="Times New Roman Bold"/>
              </a:rPr>
              <a:t>(The recall of model trained 7-iteration)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237097" y="3737069"/>
            <a:ext cx="12865381" cy="1406431"/>
          </a:xfrm>
          <a:custGeom>
            <a:avLst/>
            <a:gdLst/>
            <a:ahLst/>
            <a:cxnLst/>
            <a:rect r="r" b="b" t="t" l="l"/>
            <a:pathLst>
              <a:path h="1406431" w="12865381">
                <a:moveTo>
                  <a:pt x="0" y="0"/>
                </a:moveTo>
                <a:lnTo>
                  <a:pt x="12865381" y="0"/>
                </a:lnTo>
                <a:lnTo>
                  <a:pt x="12865381" y="1406431"/>
                </a:lnTo>
                <a:lnTo>
                  <a:pt x="0" y="1406431"/>
                </a:lnTo>
                <a:lnTo>
                  <a:pt x="0" y="0"/>
                </a:lnTo>
                <a:close/>
              </a:path>
            </a:pathLst>
          </a:custGeom>
          <a:blipFill>
            <a:blip r:embed="rId8"/>
            <a:stretch>
              <a:fillRect l="0" t="0" r="0" b="0"/>
            </a:stretch>
          </a:blipFill>
        </p:spPr>
      </p:sp>
      <p:sp>
        <p:nvSpPr>
          <p:cNvPr name="Freeform 20" id="20"/>
          <p:cNvSpPr/>
          <p:nvPr/>
        </p:nvSpPr>
        <p:spPr>
          <a:xfrm flipH="false" flipV="false" rot="0">
            <a:off x="5972811" y="6196965"/>
            <a:ext cx="5393953" cy="3940263"/>
          </a:xfrm>
          <a:custGeom>
            <a:avLst/>
            <a:gdLst/>
            <a:ahLst/>
            <a:cxnLst/>
            <a:rect r="r" b="b" t="t" l="l"/>
            <a:pathLst>
              <a:path h="3940263" w="5393953">
                <a:moveTo>
                  <a:pt x="0" y="0"/>
                </a:moveTo>
                <a:lnTo>
                  <a:pt x="5393953" y="0"/>
                </a:lnTo>
                <a:lnTo>
                  <a:pt x="5393953" y="3940264"/>
                </a:lnTo>
                <a:lnTo>
                  <a:pt x="0" y="3940264"/>
                </a:lnTo>
                <a:lnTo>
                  <a:pt x="0" y="0"/>
                </a:lnTo>
                <a:close/>
              </a:path>
            </a:pathLst>
          </a:custGeom>
          <a:blipFill>
            <a:blip r:embed="rId9"/>
            <a:stretch>
              <a:fillRect l="0" t="0" r="0" b="0"/>
            </a:stretch>
          </a:blipFill>
        </p:spPr>
      </p:sp>
      <p:sp>
        <p:nvSpPr>
          <p:cNvPr name="TextBox 21" id="21"/>
          <p:cNvSpPr txBox="true"/>
          <p:nvPr/>
        </p:nvSpPr>
        <p:spPr>
          <a:xfrm rot="0">
            <a:off x="1931694" y="2116545"/>
            <a:ext cx="14038416" cy="1186815"/>
          </a:xfrm>
          <a:prstGeom prst="rect">
            <a:avLst/>
          </a:prstGeom>
        </p:spPr>
        <p:txBody>
          <a:bodyPr anchor="t" rtlCol="false" tIns="0" lIns="0" bIns="0" rIns="0">
            <a:spAutoFit/>
          </a:bodyPr>
          <a:lstStyle/>
          <a:p>
            <a:pPr algn="l" marL="777232" indent="-388616" lvl="1">
              <a:lnSpc>
                <a:spcPts val="4499"/>
              </a:lnSpc>
              <a:buFont typeface="Arial"/>
              <a:buChar char="•"/>
            </a:pPr>
            <a:r>
              <a:rPr lang="en-US" b="true" sz="3599">
                <a:solidFill>
                  <a:srgbClr val="2B2A2A"/>
                </a:solidFill>
                <a:latin typeface="Times New Roman Bold"/>
                <a:ea typeface="Times New Roman Bold"/>
                <a:cs typeface="Times New Roman Bold"/>
                <a:sym typeface="Times New Roman Bold"/>
              </a:rPr>
              <a:t>By but we can't put too much emphasis on Recall, therefore we use</a:t>
            </a:r>
            <a:r>
              <a:rPr lang="en-US" b="true" sz="3599">
                <a:solidFill>
                  <a:srgbClr val="BD0708"/>
                </a:solidFill>
                <a:latin typeface="Times New Roman Bold"/>
                <a:ea typeface="Times New Roman Bold"/>
                <a:cs typeface="Times New Roman Bold"/>
                <a:sym typeface="Times New Roman Bold"/>
              </a:rPr>
              <a:t> beta_f1_score</a:t>
            </a:r>
            <a:r>
              <a:rPr lang="en-US" b="true" sz="3599">
                <a:solidFill>
                  <a:srgbClr val="2B2A2A"/>
                </a:solidFill>
                <a:latin typeface="Times New Roman Bold"/>
                <a:ea typeface="Times New Roman Bold"/>
                <a:cs typeface="Times New Roman Bold"/>
                <a:sym typeface="Times New Roman Bold"/>
              </a:rPr>
              <a:t> to measure the performance of our model.</a:t>
            </a:r>
          </a:p>
        </p:txBody>
      </p:sp>
      <p:sp>
        <p:nvSpPr>
          <p:cNvPr name="TextBox 22" id="22"/>
          <p:cNvSpPr txBox="true"/>
          <p:nvPr/>
        </p:nvSpPr>
        <p:spPr>
          <a:xfrm rot="0">
            <a:off x="4394942" y="644104"/>
            <a:ext cx="9498116"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3.2 Using beta-f1 score</a:t>
            </a:r>
          </a:p>
        </p:txBody>
      </p:sp>
      <p:sp>
        <p:nvSpPr>
          <p:cNvPr name="TextBox 23" id="23"/>
          <p:cNvSpPr txBox="true"/>
          <p:nvPr/>
        </p:nvSpPr>
        <p:spPr>
          <a:xfrm rot="0">
            <a:off x="1941219" y="5572125"/>
            <a:ext cx="14038416" cy="624840"/>
          </a:xfrm>
          <a:prstGeom prst="rect">
            <a:avLst/>
          </a:prstGeom>
        </p:spPr>
        <p:txBody>
          <a:bodyPr anchor="t" rtlCol="false" tIns="0" lIns="0" bIns="0" rIns="0">
            <a:spAutoFit/>
          </a:bodyPr>
          <a:lstStyle/>
          <a:p>
            <a:pPr algn="l" marL="777232" indent="-388616" lvl="1">
              <a:lnSpc>
                <a:spcPts val="4499"/>
              </a:lnSpc>
              <a:buFont typeface="Arial"/>
              <a:buChar char="•"/>
            </a:pPr>
            <a:r>
              <a:rPr lang="en-US" b="true" sz="3599">
                <a:solidFill>
                  <a:srgbClr val="2B2A2A"/>
                </a:solidFill>
                <a:latin typeface="Times New Roman Bold"/>
                <a:ea typeface="Times New Roman Bold"/>
                <a:cs typeface="Times New Roman Bold"/>
                <a:sym typeface="Times New Roman Bold"/>
              </a:rPr>
              <a:t>With this, we were able to train models that performed better.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6684411" y="5143500"/>
            <a:ext cx="5638070" cy="4466665"/>
          </a:xfrm>
          <a:custGeom>
            <a:avLst/>
            <a:gdLst/>
            <a:ahLst/>
            <a:cxnLst/>
            <a:rect r="r" b="b" t="t" l="l"/>
            <a:pathLst>
              <a:path h="4466665" w="5638070">
                <a:moveTo>
                  <a:pt x="0" y="0"/>
                </a:moveTo>
                <a:lnTo>
                  <a:pt x="5638070" y="0"/>
                </a:lnTo>
                <a:lnTo>
                  <a:pt x="5638070" y="4466665"/>
                </a:lnTo>
                <a:lnTo>
                  <a:pt x="0" y="4466665"/>
                </a:lnTo>
                <a:lnTo>
                  <a:pt x="0" y="0"/>
                </a:lnTo>
                <a:close/>
              </a:path>
            </a:pathLst>
          </a:custGeom>
          <a:blipFill>
            <a:blip r:embed="rId8"/>
            <a:stretch>
              <a:fillRect l="0" t="0" r="0" b="0"/>
            </a:stretch>
          </a:blipFill>
        </p:spPr>
      </p:sp>
      <p:sp>
        <p:nvSpPr>
          <p:cNvPr name="TextBox 20" id="20"/>
          <p:cNvSpPr txBox="true"/>
          <p:nvPr/>
        </p:nvSpPr>
        <p:spPr>
          <a:xfrm rot="0">
            <a:off x="1418276" y="2147843"/>
            <a:ext cx="15272864" cy="2580005"/>
          </a:xfrm>
          <a:prstGeom prst="rect">
            <a:avLst/>
          </a:prstGeom>
        </p:spPr>
        <p:txBody>
          <a:bodyPr anchor="t" rtlCol="false" tIns="0" lIns="0" bIns="0" rIns="0">
            <a:spAutoFit/>
          </a:bodyPr>
          <a:lstStyle/>
          <a:p>
            <a:pPr algn="l"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As MaxentClassifier() can only </a:t>
            </a:r>
            <a:r>
              <a:rPr lang="en-US" b="true" sz="3199">
                <a:solidFill>
                  <a:srgbClr val="BD0708"/>
                </a:solidFill>
                <a:latin typeface="Times New Roman Bold"/>
                <a:ea typeface="Times New Roman Bold"/>
                <a:cs typeface="Times New Roman Bold"/>
                <a:sym typeface="Times New Roman Bold"/>
              </a:rPr>
              <a:t>be called and run on a CPU</a:t>
            </a:r>
            <a:r>
              <a:rPr lang="en-US" b="true" sz="3199">
                <a:solidFill>
                  <a:srgbClr val="2B2A2A"/>
                </a:solidFill>
                <a:latin typeface="Times New Roman Bold"/>
                <a:ea typeface="Times New Roman Bold"/>
                <a:cs typeface="Times New Roman Bold"/>
                <a:sym typeface="Times New Roman Bold"/>
              </a:rPr>
              <a:t> and it cannot do incremental learning! So we need to train one model at a time from scratch.</a:t>
            </a:r>
          </a:p>
          <a:p>
            <a:pPr algn="l">
              <a:lnSpc>
                <a:spcPts val="3999"/>
              </a:lnSpc>
            </a:pPr>
          </a:p>
          <a:p>
            <a:pPr algn="l"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If we use the traditional early-stop method to find the best model according to its valid metrics, our time complexity would be </a:t>
            </a:r>
            <a:r>
              <a:rPr lang="en-US" b="true" sz="3199" i="true">
                <a:solidFill>
                  <a:srgbClr val="BD0708"/>
                </a:solidFill>
                <a:latin typeface="Times New Roman Bold Italics"/>
                <a:ea typeface="Times New Roman Bold Italics"/>
                <a:cs typeface="Times New Roman Bold Italics"/>
                <a:sym typeface="Times New Roman Bold Italics"/>
              </a:rPr>
              <a:t>O(Kn^2)</a:t>
            </a:r>
            <a:r>
              <a:rPr lang="en-US" b="true" sz="3199">
                <a:solidFill>
                  <a:srgbClr val="2B2A2A"/>
                </a:solidFill>
                <a:latin typeface="Times New Roman Bold"/>
                <a:ea typeface="Times New Roman Bold"/>
                <a:cs typeface="Times New Roman Bold"/>
                <a:sym typeface="Times New Roman Bold"/>
              </a:rPr>
              <a:t>.</a:t>
            </a:r>
          </a:p>
        </p:txBody>
      </p:sp>
      <p:sp>
        <p:nvSpPr>
          <p:cNvPr name="TextBox 21" id="21"/>
          <p:cNvSpPr txBox="true"/>
          <p:nvPr/>
        </p:nvSpPr>
        <p:spPr>
          <a:xfrm rot="0">
            <a:off x="5184988" y="644104"/>
            <a:ext cx="791802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3.3 Training is too slow!!!</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365954" y="5579630"/>
            <a:ext cx="5638070" cy="4466665"/>
          </a:xfrm>
          <a:custGeom>
            <a:avLst/>
            <a:gdLst/>
            <a:ahLst/>
            <a:cxnLst/>
            <a:rect r="r" b="b" t="t" l="l"/>
            <a:pathLst>
              <a:path h="4466665" w="5638070">
                <a:moveTo>
                  <a:pt x="0" y="0"/>
                </a:moveTo>
                <a:lnTo>
                  <a:pt x="5638069" y="0"/>
                </a:lnTo>
                <a:lnTo>
                  <a:pt x="5638069" y="4466664"/>
                </a:lnTo>
                <a:lnTo>
                  <a:pt x="0" y="4466664"/>
                </a:lnTo>
                <a:lnTo>
                  <a:pt x="0" y="0"/>
                </a:lnTo>
                <a:close/>
              </a:path>
            </a:pathLst>
          </a:custGeom>
          <a:blipFill>
            <a:blip r:embed="rId8"/>
            <a:stretch>
              <a:fillRect l="0" t="0" r="0" b="0"/>
            </a:stretch>
          </a:blipFill>
        </p:spPr>
      </p:sp>
      <p:sp>
        <p:nvSpPr>
          <p:cNvPr name="TextBox 20" id="20"/>
          <p:cNvSpPr txBox="true"/>
          <p:nvPr/>
        </p:nvSpPr>
        <p:spPr>
          <a:xfrm rot="0">
            <a:off x="1507568" y="1780424"/>
            <a:ext cx="15272864" cy="3589655"/>
          </a:xfrm>
          <a:prstGeom prst="rect">
            <a:avLst/>
          </a:prstGeom>
        </p:spPr>
        <p:txBody>
          <a:bodyPr anchor="t" rtlCol="false" tIns="0" lIns="0" bIns="0" rIns="0">
            <a:spAutoFit/>
          </a:bodyPr>
          <a:lstStyle/>
          <a:p>
            <a:pPr algn="l"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So we implemented a </a:t>
            </a:r>
            <a:r>
              <a:rPr lang="en-US" b="true" sz="3199">
                <a:solidFill>
                  <a:srgbClr val="BD0708"/>
                </a:solidFill>
                <a:latin typeface="Times New Roman Bold"/>
                <a:ea typeface="Times New Roman Bold"/>
                <a:cs typeface="Times New Roman Bold"/>
                <a:sym typeface="Times New Roman Bold"/>
              </a:rPr>
              <a:t>ternary search algorithm</a:t>
            </a:r>
            <a:r>
              <a:rPr lang="en-US" b="true" sz="3199">
                <a:solidFill>
                  <a:srgbClr val="2B2A2A"/>
                </a:solidFill>
                <a:latin typeface="Times New Roman Bold"/>
                <a:ea typeface="Times New Roman Bold"/>
                <a:cs typeface="Times New Roman Bold"/>
                <a:sym typeface="Times New Roman Bold"/>
              </a:rPr>
              <a:t> to efficiently identify the optimal number of iterations that maximizes performance on the development data. </a:t>
            </a:r>
          </a:p>
          <a:p>
            <a:pPr algn="l">
              <a:lnSpc>
                <a:spcPts val="3999"/>
              </a:lnSpc>
            </a:pPr>
          </a:p>
          <a:p>
            <a:pPr algn="l"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This approach assumes that the validation metric follows a unimodal trend—initially increasing until reaching a peak before declining.</a:t>
            </a:r>
          </a:p>
          <a:p>
            <a:pPr algn="l">
              <a:lnSpc>
                <a:spcPts val="3999"/>
              </a:lnSpc>
            </a:pPr>
          </a:p>
          <a:p>
            <a:pPr algn="l" marL="690874" indent="-345437" lvl="1">
              <a:lnSpc>
                <a:spcPts val="3999"/>
              </a:lnSpc>
              <a:buFont typeface="Arial"/>
              <a:buChar char="•"/>
            </a:pPr>
            <a:r>
              <a:rPr lang="en-US" b="true" sz="3199">
                <a:solidFill>
                  <a:srgbClr val="2B2A2A"/>
                </a:solidFill>
                <a:latin typeface="Times New Roman Bold"/>
                <a:ea typeface="Times New Roman Bold"/>
                <a:cs typeface="Times New Roman Bold"/>
                <a:sym typeface="Times New Roman Bold"/>
              </a:rPr>
              <a:t>T</a:t>
            </a:r>
            <a:r>
              <a:rPr lang="en-US" b="true" sz="3199">
                <a:solidFill>
                  <a:srgbClr val="2B2A2A"/>
                </a:solidFill>
                <a:latin typeface="Times New Roman Bold"/>
                <a:ea typeface="Times New Roman Bold"/>
                <a:cs typeface="Times New Roman Bold"/>
                <a:sym typeface="Times New Roman Bold"/>
              </a:rPr>
              <a:t>ernary Search early- stop has Time Complexity of </a:t>
            </a:r>
            <a:r>
              <a:rPr lang="en-US" b="true" sz="3199" i="true">
                <a:solidFill>
                  <a:srgbClr val="BD0708"/>
                </a:solidFill>
                <a:latin typeface="Times New Roman Bold Italics"/>
                <a:ea typeface="Times New Roman Bold Italics"/>
                <a:cs typeface="Times New Roman Bold Italics"/>
                <a:sym typeface="Times New Roman Bold Italics"/>
              </a:rPr>
              <a:t>O(K n</a:t>
            </a:r>
            <a:r>
              <a:rPr lang="en-US" b="true" sz="3199">
                <a:solidFill>
                  <a:srgbClr val="BD0708"/>
                </a:solidFill>
                <a:latin typeface="Times New Roman Bold"/>
                <a:ea typeface="Times New Roman Bold"/>
                <a:cs typeface="Times New Roman Bold"/>
                <a:sym typeface="Times New Roman Bold"/>
              </a:rPr>
              <a:t> log </a:t>
            </a:r>
            <a:r>
              <a:rPr lang="en-US" b="true" sz="3199" i="true">
                <a:solidFill>
                  <a:srgbClr val="BD0708"/>
                </a:solidFill>
                <a:latin typeface="Times New Roman Bold Italics"/>
                <a:ea typeface="Times New Roman Bold Italics"/>
                <a:cs typeface="Times New Roman Bold Italics"/>
                <a:sym typeface="Times New Roman Bold Italics"/>
              </a:rPr>
              <a:t>n)</a:t>
            </a:r>
            <a:r>
              <a:rPr lang="en-US" b="true" sz="3199">
                <a:solidFill>
                  <a:srgbClr val="2B2A2A"/>
                </a:solidFill>
                <a:latin typeface="Times New Roman Bold"/>
                <a:ea typeface="Times New Roman Bold"/>
                <a:cs typeface="Times New Roman Bold"/>
                <a:sym typeface="Times New Roman Bold"/>
              </a:rPr>
              <a:t>.</a:t>
            </a:r>
          </a:p>
        </p:txBody>
      </p:sp>
      <p:sp>
        <p:nvSpPr>
          <p:cNvPr name="TextBox 21" id="21"/>
          <p:cNvSpPr txBox="true"/>
          <p:nvPr/>
        </p:nvSpPr>
        <p:spPr>
          <a:xfrm rot="0">
            <a:off x="4740587" y="644104"/>
            <a:ext cx="8806826"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3.3 Ternary search algorithm</a:t>
            </a:r>
          </a:p>
        </p:txBody>
      </p:sp>
      <p:sp>
        <p:nvSpPr>
          <p:cNvPr name="Freeform 22" id="22"/>
          <p:cNvSpPr/>
          <p:nvPr/>
        </p:nvSpPr>
        <p:spPr>
          <a:xfrm flipH="false" flipV="false" rot="0">
            <a:off x="9575648" y="5589155"/>
            <a:ext cx="5635283" cy="4147131"/>
          </a:xfrm>
          <a:custGeom>
            <a:avLst/>
            <a:gdLst/>
            <a:ahLst/>
            <a:cxnLst/>
            <a:rect r="r" b="b" t="t" l="l"/>
            <a:pathLst>
              <a:path h="4147131" w="5635283">
                <a:moveTo>
                  <a:pt x="0" y="0"/>
                </a:moveTo>
                <a:lnTo>
                  <a:pt x="5635283" y="0"/>
                </a:lnTo>
                <a:lnTo>
                  <a:pt x="5635283" y="4147130"/>
                </a:lnTo>
                <a:lnTo>
                  <a:pt x="0" y="4147130"/>
                </a:lnTo>
                <a:lnTo>
                  <a:pt x="0" y="0"/>
                </a:lnTo>
                <a:close/>
              </a:path>
            </a:pathLst>
          </a:custGeom>
          <a:blipFill>
            <a:blip r:embed="rId9"/>
            <a:stretch>
              <a:fillRect l="0" t="0" r="0" b="0"/>
            </a:stretch>
          </a:blipFill>
        </p:spPr>
      </p:sp>
      <p:sp>
        <p:nvSpPr>
          <p:cNvPr name="TextBox 23" id="23"/>
          <p:cNvSpPr txBox="true"/>
          <p:nvPr/>
        </p:nvSpPr>
        <p:spPr>
          <a:xfrm rot="0">
            <a:off x="9966173" y="9590364"/>
            <a:ext cx="4837666" cy="560705"/>
          </a:xfrm>
          <a:prstGeom prst="rect">
            <a:avLst/>
          </a:prstGeom>
        </p:spPr>
        <p:txBody>
          <a:bodyPr anchor="t" rtlCol="false" tIns="0" lIns="0" bIns="0" rIns="0">
            <a:spAutoFit/>
          </a:bodyPr>
          <a:lstStyle/>
          <a:p>
            <a:pPr algn="l">
              <a:lnSpc>
                <a:spcPts val="3999"/>
              </a:lnSpc>
            </a:pPr>
            <a:r>
              <a:rPr lang="en-US" b="true" sz="3199">
                <a:solidFill>
                  <a:srgbClr val="2B2A2A"/>
                </a:solidFill>
                <a:latin typeface="Times New Roman Bold"/>
                <a:ea typeface="Times New Roman Bold"/>
                <a:cs typeface="Times New Roman Bold"/>
                <a:sym typeface="Times New Roman Bold"/>
              </a:rPr>
              <a:t>Ternary Search early- stop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266522" y="1239698"/>
            <a:ext cx="5635283" cy="4147131"/>
          </a:xfrm>
          <a:custGeom>
            <a:avLst/>
            <a:gdLst/>
            <a:ahLst/>
            <a:cxnLst/>
            <a:rect r="r" b="b" t="t" l="l"/>
            <a:pathLst>
              <a:path h="4147131" w="5635283">
                <a:moveTo>
                  <a:pt x="0" y="0"/>
                </a:moveTo>
                <a:lnTo>
                  <a:pt x="5635283" y="0"/>
                </a:lnTo>
                <a:lnTo>
                  <a:pt x="5635283" y="4147131"/>
                </a:lnTo>
                <a:lnTo>
                  <a:pt x="0" y="4147131"/>
                </a:lnTo>
                <a:lnTo>
                  <a:pt x="0" y="0"/>
                </a:lnTo>
                <a:close/>
              </a:path>
            </a:pathLst>
          </a:custGeom>
          <a:blipFill>
            <a:blip r:embed="rId4"/>
            <a:stretch>
              <a:fillRect l="0" t="0" r="0" b="0"/>
            </a:stretch>
          </a:blipFill>
        </p:spPr>
      </p:sp>
      <p:grpSp>
        <p:nvGrpSpPr>
          <p:cNvPr name="Group 10" id="10"/>
          <p:cNvGrpSpPr/>
          <p:nvPr/>
        </p:nvGrpSpPr>
        <p:grpSpPr>
          <a:xfrm rot="0">
            <a:off x="17494030" y="0"/>
            <a:ext cx="407774" cy="10287000"/>
            <a:chOff x="0" y="0"/>
            <a:chExt cx="107397" cy="2709333"/>
          </a:xfrm>
        </p:grpSpPr>
        <p:sp>
          <p:nvSpPr>
            <p:cNvPr name="Freeform 11" id="11"/>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2" id="12"/>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7901805" y="0"/>
            <a:ext cx="386195" cy="10287000"/>
            <a:chOff x="0" y="0"/>
            <a:chExt cx="101714" cy="2709333"/>
          </a:xfrm>
        </p:grpSpPr>
        <p:sp>
          <p:nvSpPr>
            <p:cNvPr name="Freeform 14" id="14"/>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5" id="15"/>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7">
              <a:alphaModFix amt="43000"/>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5184988" y="644104"/>
            <a:ext cx="791802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3.3 Ternary Search</a:t>
            </a:r>
          </a:p>
        </p:txBody>
      </p:sp>
      <p:sp>
        <p:nvSpPr>
          <p:cNvPr name="TextBox 21" id="21"/>
          <p:cNvSpPr txBox="true"/>
          <p:nvPr/>
        </p:nvSpPr>
        <p:spPr>
          <a:xfrm rot="0">
            <a:off x="12860251" y="5310629"/>
            <a:ext cx="4837666" cy="560705"/>
          </a:xfrm>
          <a:prstGeom prst="rect">
            <a:avLst/>
          </a:prstGeom>
        </p:spPr>
        <p:txBody>
          <a:bodyPr anchor="t" rtlCol="false" tIns="0" lIns="0" bIns="0" rIns="0">
            <a:spAutoFit/>
          </a:bodyPr>
          <a:lstStyle/>
          <a:p>
            <a:pPr algn="l">
              <a:lnSpc>
                <a:spcPts val="3999"/>
              </a:lnSpc>
            </a:pPr>
            <a:r>
              <a:rPr lang="en-US" b="true" sz="3199">
                <a:solidFill>
                  <a:srgbClr val="2B2A2A"/>
                </a:solidFill>
                <a:latin typeface="Times New Roman Bold"/>
                <a:ea typeface="Times New Roman Bold"/>
                <a:cs typeface="Times New Roman Bold"/>
                <a:sym typeface="Times New Roman Bold"/>
              </a:rPr>
              <a:t>Ternary Search early- stop</a:t>
            </a:r>
          </a:p>
        </p:txBody>
      </p:sp>
      <p:sp>
        <p:nvSpPr>
          <p:cNvPr name="TextBox 22" id="22"/>
          <p:cNvSpPr txBox="true"/>
          <p:nvPr/>
        </p:nvSpPr>
        <p:spPr>
          <a:xfrm rot="0">
            <a:off x="1595925" y="1382359"/>
            <a:ext cx="13683159" cy="8614663"/>
          </a:xfrm>
          <a:prstGeom prst="rect">
            <a:avLst/>
          </a:prstGeom>
        </p:spPr>
        <p:txBody>
          <a:bodyPr anchor="t" rtlCol="false" tIns="0" lIns="0" bIns="0" rIns="0">
            <a:spAutoFit/>
          </a:bodyPr>
          <a:lstStyle/>
          <a:p>
            <a:pPr algn="just">
              <a:lnSpc>
                <a:spcPts val="3976"/>
              </a:lnSpc>
            </a:pPr>
            <a:r>
              <a:rPr lang="en-US" sz="2840" b="true">
                <a:solidFill>
                  <a:srgbClr val="000000"/>
                </a:solidFill>
                <a:latin typeface="Consolas Bold"/>
                <a:ea typeface="Consolas Bold"/>
                <a:cs typeface="Consolas Bold"/>
                <a:sym typeface="Consolas Bold"/>
              </a:rPr>
              <a:t>...</a:t>
            </a:r>
          </a:p>
          <a:p>
            <a:pPr algn="just">
              <a:lnSpc>
                <a:spcPts val="3976"/>
              </a:lnSpc>
            </a:pPr>
            <a:r>
              <a:rPr lang="en-US" sz="2840" b="true">
                <a:solidFill>
                  <a:srgbClr val="000000"/>
                </a:solidFill>
                <a:latin typeface="Consolas Bold"/>
                <a:ea typeface="Consolas Bold"/>
                <a:cs typeface="Consolas Bold"/>
                <a:sym typeface="Consolas Bold"/>
              </a:rPr>
              <a:t>left = 0, </a:t>
            </a:r>
            <a:r>
              <a:rPr lang="en-US" sz="2840" b="true">
                <a:solidFill>
                  <a:srgbClr val="000000"/>
                </a:solidFill>
                <a:latin typeface="Consolas Bold"/>
                <a:ea typeface="Consolas Bold"/>
                <a:cs typeface="Consolas Bold"/>
                <a:sym typeface="Consolas Bold"/>
              </a:rPr>
              <a:t>right = 20</a:t>
            </a:r>
          </a:p>
          <a:p>
            <a:pPr algn="just">
              <a:lnSpc>
                <a:spcPts val="3976"/>
              </a:lnSpc>
            </a:pPr>
            <a:r>
              <a:rPr lang="en-US" sz="2840" b="true">
                <a:solidFill>
                  <a:srgbClr val="000000"/>
                </a:solidFill>
                <a:latin typeface="Consolas Bold"/>
                <a:ea typeface="Consolas Bold"/>
                <a:cs typeface="Consolas Bold"/>
                <a:sym typeface="Consolas Bold"/>
              </a:rPr>
              <a:t>...</a:t>
            </a:r>
          </a:p>
          <a:p>
            <a:pPr algn="just">
              <a:lnSpc>
                <a:spcPts val="3976"/>
              </a:lnSpc>
            </a:pPr>
            <a:r>
              <a:rPr lang="en-US" sz="2840" b="true">
                <a:solidFill>
                  <a:srgbClr val="000000"/>
                </a:solidFill>
                <a:latin typeface="Consolas Bold"/>
                <a:ea typeface="Consolas Bold"/>
                <a:cs typeface="Consolas Bold"/>
                <a:sym typeface="Consolas Bold"/>
              </a:rPr>
              <a:t>while right - left &gt;= 3:</a:t>
            </a:r>
          </a:p>
          <a:p>
            <a:pPr algn="just">
              <a:lnSpc>
                <a:spcPts val="3976"/>
              </a:lnSpc>
            </a:pPr>
            <a:r>
              <a:rPr lang="en-US" sz="2840" b="true">
                <a:solidFill>
                  <a:srgbClr val="000000"/>
                </a:solidFill>
                <a:latin typeface="Consolas Bold"/>
                <a:ea typeface="Consolas Bold"/>
                <a:cs typeface="Consolas Bold"/>
                <a:sym typeface="Consolas Bold"/>
              </a:rPr>
              <a:t>    </a:t>
            </a:r>
            <a:r>
              <a:rPr lang="en-US" sz="2840" b="true">
                <a:solidFill>
                  <a:srgbClr val="BD0708"/>
                </a:solidFill>
                <a:latin typeface="Consolas Bold"/>
                <a:ea typeface="Consolas Bold"/>
                <a:cs typeface="Consolas Bold"/>
                <a:sym typeface="Consolas Bold"/>
              </a:rPr>
              <a:t>mid1 = left + (right - left) // 3</a:t>
            </a:r>
          </a:p>
          <a:p>
            <a:pPr algn="just">
              <a:lnSpc>
                <a:spcPts val="3976"/>
              </a:lnSpc>
            </a:pPr>
            <a:r>
              <a:rPr lang="en-US" sz="2840" b="true">
                <a:solidFill>
                  <a:srgbClr val="BD0708"/>
                </a:solidFill>
                <a:latin typeface="Consolas Bold"/>
                <a:ea typeface="Consolas Bold"/>
                <a:cs typeface="Consolas Bold"/>
                <a:sym typeface="Consolas Bold"/>
              </a:rPr>
              <a:t>    mi</a:t>
            </a:r>
            <a:r>
              <a:rPr lang="en-US" sz="2840" b="true">
                <a:solidFill>
                  <a:srgbClr val="BD0708"/>
                </a:solidFill>
                <a:latin typeface="Consolas Bold"/>
                <a:ea typeface="Consolas Bold"/>
                <a:cs typeface="Consolas Bold"/>
                <a:sym typeface="Consolas Bold"/>
              </a:rPr>
              <a:t>d2 = right - (right - left) // 3</a:t>
            </a:r>
          </a:p>
          <a:p>
            <a:pPr algn="just">
              <a:lnSpc>
                <a:spcPts val="3976"/>
              </a:lnSpc>
            </a:pPr>
          </a:p>
          <a:p>
            <a:pPr algn="just">
              <a:lnSpc>
                <a:spcPts val="3976"/>
              </a:lnSpc>
            </a:pPr>
            <a:r>
              <a:rPr lang="en-US" sz="2840" b="true">
                <a:solidFill>
                  <a:srgbClr val="000000"/>
                </a:solidFill>
                <a:latin typeface="Consolas Bold"/>
                <a:ea typeface="Consolas Bold"/>
                <a:cs typeface="Consolas Bold"/>
                <a:sym typeface="Consolas Bold"/>
              </a:rPr>
              <a:t>    # Tra</a:t>
            </a:r>
            <a:r>
              <a:rPr lang="en-US" sz="2840" b="true">
                <a:solidFill>
                  <a:srgbClr val="000000"/>
                </a:solidFill>
                <a:latin typeface="Consolas Bold"/>
                <a:ea typeface="Consolas Bold"/>
                <a:cs typeface="Consolas Bold"/>
                <a:sym typeface="Consolas Bold"/>
              </a:rPr>
              <a:t>i</a:t>
            </a:r>
            <a:r>
              <a:rPr lang="en-US" sz="2840" b="true">
                <a:solidFill>
                  <a:srgbClr val="000000"/>
                </a:solidFill>
                <a:latin typeface="Consolas Bold"/>
                <a:ea typeface="Consolas Bold"/>
                <a:cs typeface="Consolas Bold"/>
                <a:sym typeface="Consolas Bold"/>
              </a:rPr>
              <a:t>n and eva</a:t>
            </a:r>
            <a:r>
              <a:rPr lang="en-US" sz="2840" b="true">
                <a:solidFill>
                  <a:srgbClr val="000000"/>
                </a:solidFill>
                <a:latin typeface="Consolas Bold"/>
                <a:ea typeface="Consolas Bold"/>
                <a:cs typeface="Consolas Bold"/>
                <a:sym typeface="Consolas Bold"/>
              </a:rPr>
              <a:t>l</a:t>
            </a:r>
            <a:r>
              <a:rPr lang="en-US" sz="2840" b="true">
                <a:solidFill>
                  <a:srgbClr val="000000"/>
                </a:solidFill>
                <a:latin typeface="Consolas Bold"/>
                <a:ea typeface="Consolas Bold"/>
                <a:cs typeface="Consolas Bold"/>
                <a:sym typeface="Consolas Bold"/>
              </a:rPr>
              <a:t>u</a:t>
            </a:r>
            <a:r>
              <a:rPr lang="en-US" sz="2840" b="true">
                <a:solidFill>
                  <a:srgbClr val="000000"/>
                </a:solidFill>
                <a:latin typeface="Consolas Bold"/>
                <a:ea typeface="Consolas Bold"/>
                <a:cs typeface="Consolas Bold"/>
                <a:sym typeface="Consolas Bold"/>
              </a:rPr>
              <a:t>at</a:t>
            </a:r>
            <a:r>
              <a:rPr lang="en-US" sz="2840" b="true">
                <a:solidFill>
                  <a:srgbClr val="000000"/>
                </a:solidFill>
                <a:latin typeface="Consolas Bold"/>
                <a:ea typeface="Consolas Bold"/>
                <a:cs typeface="Consolas Bold"/>
                <a:sym typeface="Consolas Bold"/>
              </a:rPr>
              <a:t>e m</a:t>
            </a:r>
            <a:r>
              <a:rPr lang="en-US" sz="2840" b="true">
                <a:solidFill>
                  <a:srgbClr val="000000"/>
                </a:solidFill>
                <a:latin typeface="Consolas Bold"/>
                <a:ea typeface="Consolas Bold"/>
                <a:cs typeface="Consolas Bold"/>
                <a:sym typeface="Consolas Bold"/>
              </a:rPr>
              <a:t>i</a:t>
            </a:r>
            <a:r>
              <a:rPr lang="en-US" sz="2840" b="true">
                <a:solidFill>
                  <a:srgbClr val="000000"/>
                </a:solidFill>
                <a:latin typeface="Consolas Bold"/>
                <a:ea typeface="Consolas Bold"/>
                <a:cs typeface="Consolas Bold"/>
                <a:sym typeface="Consolas Bold"/>
              </a:rPr>
              <a:t>d1</a:t>
            </a:r>
          </a:p>
          <a:p>
            <a:pPr algn="just">
              <a:lnSpc>
                <a:spcPts val="3976"/>
              </a:lnSpc>
            </a:pPr>
            <a:r>
              <a:rPr lang="en-US" sz="2840" b="true">
                <a:solidFill>
                  <a:srgbClr val="000000"/>
                </a:solidFill>
                <a:latin typeface="Consolas Bold"/>
                <a:ea typeface="Consolas Bold"/>
                <a:cs typeface="Consolas Bold"/>
                <a:sym typeface="Consolas Bold"/>
              </a:rPr>
              <a:t>    </a:t>
            </a:r>
            <a:r>
              <a:rPr lang="en-US" sz="2840" b="true">
                <a:solidFill>
                  <a:srgbClr val="000000"/>
                </a:solidFill>
                <a:latin typeface="Consolas Bold"/>
                <a:ea typeface="Consolas Bold"/>
                <a:cs typeface="Consolas Bold"/>
                <a:sym typeface="Consolas Bold"/>
              </a:rPr>
              <a:t>c</a:t>
            </a:r>
            <a:r>
              <a:rPr lang="en-US" sz="2840" b="true">
                <a:solidFill>
                  <a:srgbClr val="000000"/>
                </a:solidFill>
                <a:latin typeface="Consolas Bold"/>
                <a:ea typeface="Consolas Bold"/>
                <a:cs typeface="Consolas Bold"/>
                <a:sym typeface="Consolas Bold"/>
              </a:rPr>
              <a:t>l</a:t>
            </a:r>
            <a:r>
              <a:rPr lang="en-US" sz="2840" b="true">
                <a:solidFill>
                  <a:srgbClr val="000000"/>
                </a:solidFill>
                <a:latin typeface="Consolas Bold"/>
                <a:ea typeface="Consolas Bold"/>
                <a:cs typeface="Consolas Bold"/>
                <a:sym typeface="Consolas Bold"/>
              </a:rPr>
              <a:t>a</a:t>
            </a:r>
            <a:r>
              <a:rPr lang="en-US" sz="2840" b="true">
                <a:solidFill>
                  <a:srgbClr val="000000"/>
                </a:solidFill>
                <a:latin typeface="Consolas Bold"/>
                <a:ea typeface="Consolas Bold"/>
                <a:cs typeface="Consolas Bold"/>
                <a:sym typeface="Consolas Bold"/>
              </a:rPr>
              <a:t>ssifie</a:t>
            </a:r>
            <a:r>
              <a:rPr lang="en-US" sz="2840" b="true">
                <a:solidFill>
                  <a:srgbClr val="000000"/>
                </a:solidFill>
                <a:latin typeface="Consolas Bold"/>
                <a:ea typeface="Consolas Bold"/>
                <a:cs typeface="Consolas Bold"/>
                <a:sym typeface="Consolas Bold"/>
              </a:rPr>
              <a:t>r1</a:t>
            </a:r>
            <a:r>
              <a:rPr lang="en-US" sz="2840" b="true">
                <a:solidFill>
                  <a:srgbClr val="000000"/>
                </a:solidFill>
                <a:latin typeface="Consolas Bold"/>
                <a:ea typeface="Consolas Bold"/>
                <a:cs typeface="Consolas Bold"/>
                <a:sym typeface="Consolas Bold"/>
              </a:rPr>
              <a:t>.train(train_samples, mid1 + 2)</a:t>
            </a:r>
          </a:p>
          <a:p>
            <a:pPr algn="just">
              <a:lnSpc>
                <a:spcPts val="3976"/>
              </a:lnSpc>
            </a:pPr>
            <a:r>
              <a:rPr lang="en-US" sz="2840" b="true">
                <a:solidFill>
                  <a:srgbClr val="000000"/>
                </a:solidFill>
                <a:latin typeface="Consolas Bold"/>
                <a:ea typeface="Consolas Bold"/>
                <a:cs typeface="Consolas Bold"/>
                <a:sym typeface="Consolas Bold"/>
              </a:rPr>
              <a:t>    metrics1 = classifier1.test()</a:t>
            </a:r>
          </a:p>
          <a:p>
            <a:pPr algn="just">
              <a:lnSpc>
                <a:spcPts val="3976"/>
              </a:lnSpc>
            </a:pPr>
            <a:r>
              <a:rPr lang="en-US" sz="2840" b="true">
                <a:solidFill>
                  <a:srgbClr val="000000"/>
                </a:solidFill>
                <a:latin typeface="Consolas Bold"/>
                <a:ea typeface="Consolas Bold"/>
                <a:cs typeface="Consolas Bold"/>
                <a:sym typeface="Consolas Bold"/>
              </a:rPr>
              <a:t>    </a:t>
            </a:r>
            <a:r>
              <a:rPr lang="en-US" sz="2840" b="true">
                <a:solidFill>
                  <a:srgbClr val="004AAD"/>
                </a:solidFill>
                <a:latin typeface="Consolas Bold"/>
                <a:ea typeface="Consolas Bold"/>
                <a:cs typeface="Consolas Bold"/>
                <a:sym typeface="Consolas Bold"/>
              </a:rPr>
              <a:t>beta_f1 </a:t>
            </a:r>
            <a:r>
              <a:rPr lang="en-US" sz="2840" b="true">
                <a:solidFill>
                  <a:srgbClr val="000000"/>
                </a:solidFill>
                <a:latin typeface="Consolas Bold"/>
                <a:ea typeface="Consolas Bold"/>
                <a:cs typeface="Consolas Bold"/>
                <a:sym typeface="Consolas Bold"/>
              </a:rPr>
              <a:t>= f_beta_score(metrics1['precision'], metrics1['recall'])</a:t>
            </a:r>
          </a:p>
          <a:p>
            <a:pPr algn="just">
              <a:lnSpc>
                <a:spcPts val="3976"/>
              </a:lnSpc>
            </a:pPr>
          </a:p>
          <a:p>
            <a:pPr algn="just">
              <a:lnSpc>
                <a:spcPts val="3976"/>
              </a:lnSpc>
            </a:pPr>
            <a:r>
              <a:rPr lang="en-US" sz="2840" b="true">
                <a:solidFill>
                  <a:srgbClr val="000000"/>
                </a:solidFill>
                <a:latin typeface="Consolas Bold"/>
                <a:ea typeface="Consolas Bold"/>
                <a:cs typeface="Consolas Bold"/>
                <a:sym typeface="Consolas Bold"/>
              </a:rPr>
              <a:t>    # Train and evaluate mid2</a:t>
            </a:r>
          </a:p>
          <a:p>
            <a:pPr algn="just">
              <a:lnSpc>
                <a:spcPts val="3976"/>
              </a:lnSpc>
            </a:pPr>
            <a:r>
              <a:rPr lang="en-US" sz="2840" b="true">
                <a:solidFill>
                  <a:srgbClr val="000000"/>
                </a:solidFill>
                <a:latin typeface="Consolas Bold"/>
                <a:ea typeface="Consolas Bold"/>
                <a:cs typeface="Consolas Bold"/>
                <a:sym typeface="Consolas Bold"/>
              </a:rPr>
              <a:t>    classifier2.train(train_samples, mid2 + 2)</a:t>
            </a:r>
          </a:p>
          <a:p>
            <a:pPr algn="just">
              <a:lnSpc>
                <a:spcPts val="3976"/>
              </a:lnSpc>
            </a:pPr>
            <a:r>
              <a:rPr lang="en-US" sz="2840" b="true">
                <a:solidFill>
                  <a:srgbClr val="000000"/>
                </a:solidFill>
                <a:latin typeface="Consolas Bold"/>
                <a:ea typeface="Consolas Bold"/>
                <a:cs typeface="Consolas Bold"/>
                <a:sym typeface="Consolas Bold"/>
              </a:rPr>
              <a:t>    metrics2 = classifier2.test()</a:t>
            </a:r>
          </a:p>
          <a:p>
            <a:pPr algn="just">
              <a:lnSpc>
                <a:spcPts val="3976"/>
              </a:lnSpc>
            </a:pPr>
            <a:r>
              <a:rPr lang="en-US" sz="2840" b="true">
                <a:solidFill>
                  <a:srgbClr val="000000"/>
                </a:solidFill>
                <a:latin typeface="Consolas Bold"/>
                <a:ea typeface="Consolas Bold"/>
                <a:cs typeface="Consolas Bold"/>
                <a:sym typeface="Consolas Bold"/>
              </a:rPr>
              <a:t>    </a:t>
            </a:r>
            <a:r>
              <a:rPr lang="en-US" sz="2840" b="true">
                <a:solidFill>
                  <a:srgbClr val="004AAD"/>
                </a:solidFill>
                <a:latin typeface="Consolas Bold"/>
                <a:ea typeface="Consolas Bold"/>
                <a:cs typeface="Consolas Bold"/>
                <a:sym typeface="Consolas Bold"/>
              </a:rPr>
              <a:t>beta_f2 </a:t>
            </a:r>
            <a:r>
              <a:rPr lang="en-US" sz="2840" b="true">
                <a:solidFill>
                  <a:srgbClr val="000000"/>
                </a:solidFill>
                <a:latin typeface="Consolas Bold"/>
                <a:ea typeface="Consolas Bold"/>
                <a:cs typeface="Consolas Bold"/>
                <a:sym typeface="Consolas Bold"/>
              </a:rPr>
              <a:t>= f_beta_score(metrics2['precision'], metrics2['recall']</a:t>
            </a:r>
          </a:p>
          <a:p>
            <a:pPr algn="just">
              <a:lnSpc>
                <a:spcPts val="3976"/>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0">
            <a:off x="12368065" y="1239698"/>
            <a:ext cx="5125965" cy="3772312"/>
          </a:xfrm>
          <a:custGeom>
            <a:avLst/>
            <a:gdLst/>
            <a:ahLst/>
            <a:cxnLst/>
            <a:rect r="r" b="b" t="t" l="l"/>
            <a:pathLst>
              <a:path h="3772312" w="5125965">
                <a:moveTo>
                  <a:pt x="0" y="0"/>
                </a:moveTo>
                <a:lnTo>
                  <a:pt x="5125965" y="0"/>
                </a:lnTo>
                <a:lnTo>
                  <a:pt x="5125965" y="3772312"/>
                </a:lnTo>
                <a:lnTo>
                  <a:pt x="0" y="3772312"/>
                </a:lnTo>
                <a:lnTo>
                  <a:pt x="0" y="0"/>
                </a:lnTo>
                <a:close/>
              </a:path>
            </a:pathLst>
          </a:custGeom>
          <a:blipFill>
            <a:blip r:embed="rId4"/>
            <a:stretch>
              <a:fillRect l="0" t="0" r="0" b="0"/>
            </a:stretch>
          </a:blipFill>
        </p:spPr>
      </p:sp>
      <p:sp>
        <p:nvSpPr>
          <p:cNvPr name="Freeform 16" id="16"/>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7">
              <a:alphaModFix amt="43000"/>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5184988" y="644104"/>
            <a:ext cx="791802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3.3 Ternary Search</a:t>
            </a:r>
          </a:p>
        </p:txBody>
      </p:sp>
      <p:sp>
        <p:nvSpPr>
          <p:cNvPr name="TextBox 21" id="21"/>
          <p:cNvSpPr txBox="true"/>
          <p:nvPr/>
        </p:nvSpPr>
        <p:spPr>
          <a:xfrm rot="0">
            <a:off x="12925335" y="4935810"/>
            <a:ext cx="4011425" cy="477955"/>
          </a:xfrm>
          <a:prstGeom prst="rect">
            <a:avLst/>
          </a:prstGeom>
        </p:spPr>
        <p:txBody>
          <a:bodyPr anchor="t" rtlCol="false" tIns="0" lIns="0" bIns="0" rIns="0">
            <a:spAutoFit/>
          </a:bodyPr>
          <a:lstStyle/>
          <a:p>
            <a:pPr algn="l">
              <a:lnSpc>
                <a:spcPts val="3316"/>
              </a:lnSpc>
            </a:pPr>
            <a:r>
              <a:rPr lang="en-US" b="true" sz="2653">
                <a:solidFill>
                  <a:srgbClr val="2B2A2A"/>
                </a:solidFill>
                <a:latin typeface="Times New Roman Bold"/>
                <a:ea typeface="Times New Roman Bold"/>
                <a:cs typeface="Times New Roman Bold"/>
                <a:sym typeface="Times New Roman Bold"/>
              </a:rPr>
              <a:t>Ternary Search early- stop</a:t>
            </a:r>
          </a:p>
        </p:txBody>
      </p:sp>
      <p:sp>
        <p:nvSpPr>
          <p:cNvPr name="TextBox 22" id="22"/>
          <p:cNvSpPr txBox="true"/>
          <p:nvPr/>
        </p:nvSpPr>
        <p:spPr>
          <a:xfrm rot="0">
            <a:off x="1247575" y="1412009"/>
            <a:ext cx="11411149" cy="9182877"/>
          </a:xfrm>
          <a:prstGeom prst="rect">
            <a:avLst/>
          </a:prstGeom>
        </p:spPr>
        <p:txBody>
          <a:bodyPr anchor="t" rtlCol="false" tIns="0" lIns="0" bIns="0" rIns="0">
            <a:spAutoFit/>
          </a:bodyPr>
          <a:lstStyle/>
          <a:p>
            <a:pPr algn="just">
              <a:lnSpc>
                <a:spcPts val="3632"/>
              </a:lnSpc>
            </a:pPr>
            <a:r>
              <a:rPr lang="en-US" sz="2594" b="true">
                <a:solidFill>
                  <a:srgbClr val="000000"/>
                </a:solidFill>
                <a:latin typeface="Consolas Bold"/>
                <a:ea typeface="Consolas Bold"/>
                <a:cs typeface="Consolas Bold"/>
                <a:sym typeface="Consolas Bold"/>
              </a:rPr>
              <a:t>    # Update the best model</a:t>
            </a:r>
          </a:p>
          <a:p>
            <a:pPr algn="just">
              <a:lnSpc>
                <a:spcPts val="3632"/>
              </a:lnSpc>
            </a:pPr>
            <a:r>
              <a:rPr lang="en-US" sz="2594" b="true">
                <a:solidFill>
                  <a:srgbClr val="000000"/>
                </a:solidFill>
                <a:latin typeface="Consolas Bold"/>
                <a:ea typeface="Consolas Bold"/>
                <a:cs typeface="Consolas Bold"/>
                <a:sym typeface="Consolas Bold"/>
              </a:rPr>
              <a:t>    if beta_f1 &gt; best_score:</a:t>
            </a:r>
          </a:p>
          <a:p>
            <a:pPr algn="just">
              <a:lnSpc>
                <a:spcPts val="3632"/>
              </a:lnSpc>
            </a:pPr>
            <a:r>
              <a:rPr lang="en-US" sz="2594" b="true">
                <a:solidFill>
                  <a:srgbClr val="000000"/>
                </a:solidFill>
                <a:latin typeface="Consolas Bold"/>
                <a:ea typeface="Consolas Bold"/>
                <a:cs typeface="Consolas Bold"/>
                <a:sym typeface="Consolas Bold"/>
              </a:rPr>
              <a:t>        best_score = beta_f1</a:t>
            </a:r>
          </a:p>
          <a:p>
            <a:pPr algn="just">
              <a:lnSpc>
                <a:spcPts val="3632"/>
              </a:lnSpc>
            </a:pPr>
            <a:r>
              <a:rPr lang="en-US" sz="2594" b="true">
                <a:solidFill>
                  <a:srgbClr val="000000"/>
                </a:solidFill>
                <a:latin typeface="Consolas Bold"/>
                <a:ea typeface="Consolas Bold"/>
                <a:cs typeface="Consolas Bold"/>
                <a:sym typeface="Consolas Bold"/>
              </a:rPr>
              <a:t>        best_iter = mid1 + 2</a:t>
            </a:r>
          </a:p>
          <a:p>
            <a:pPr algn="just">
              <a:lnSpc>
                <a:spcPts val="3632"/>
              </a:lnSpc>
            </a:pPr>
            <a:r>
              <a:rPr lang="en-US" sz="2594" b="true">
                <a:solidFill>
                  <a:srgbClr val="000000"/>
                </a:solidFill>
                <a:latin typeface="Consolas Bold"/>
                <a:ea typeface="Consolas Bold"/>
                <a:cs typeface="Consolas Bold"/>
                <a:sym typeface="Consolas Bold"/>
              </a:rPr>
              <a:t>        best_classifier = copy.deepcopy(classifier1</a:t>
            </a:r>
            <a:r>
              <a:rPr lang="en-US" sz="2594" b="true">
                <a:solidFill>
                  <a:srgbClr val="000000"/>
                </a:solidFill>
                <a:latin typeface="Consolas Bold"/>
                <a:ea typeface="Consolas Bold"/>
                <a:cs typeface="Consolas Bold"/>
                <a:sym typeface="Consolas Bold"/>
              </a:rPr>
              <a:t>.classifier)</a:t>
            </a:r>
          </a:p>
          <a:p>
            <a:pPr algn="just">
              <a:lnSpc>
                <a:spcPts val="3632"/>
              </a:lnSpc>
            </a:pPr>
            <a:r>
              <a:rPr lang="en-US" sz="2594" b="true">
                <a:solidFill>
                  <a:srgbClr val="000000"/>
                </a:solidFill>
                <a:latin typeface="Consolas Bold"/>
                <a:ea typeface="Consolas Bold"/>
                <a:cs typeface="Consolas Bold"/>
                <a:sym typeface="Consolas Bold"/>
              </a:rPr>
              <a:t>    if beta_f2 &gt; best_sc</a:t>
            </a:r>
            <a:r>
              <a:rPr lang="en-US" sz="2594" b="true">
                <a:solidFill>
                  <a:srgbClr val="000000"/>
                </a:solidFill>
                <a:latin typeface="Consolas Bold"/>
                <a:ea typeface="Consolas Bold"/>
                <a:cs typeface="Consolas Bold"/>
                <a:sym typeface="Consolas Bold"/>
              </a:rPr>
              <a:t>or</a:t>
            </a:r>
            <a:r>
              <a:rPr lang="en-US" sz="2594" b="true">
                <a:solidFill>
                  <a:srgbClr val="000000"/>
                </a:solidFill>
                <a:latin typeface="Consolas Bold"/>
                <a:ea typeface="Consolas Bold"/>
                <a:cs typeface="Consolas Bold"/>
                <a:sym typeface="Consolas Bold"/>
              </a:rPr>
              <a:t>e:</a:t>
            </a:r>
          </a:p>
          <a:p>
            <a:pPr algn="just">
              <a:lnSpc>
                <a:spcPts val="3632"/>
              </a:lnSpc>
            </a:pPr>
            <a:r>
              <a:rPr lang="en-US" sz="2594" b="true">
                <a:solidFill>
                  <a:srgbClr val="000000"/>
                </a:solidFill>
                <a:latin typeface="Consolas Bold"/>
                <a:ea typeface="Consolas Bold"/>
                <a:cs typeface="Consolas Bold"/>
                <a:sym typeface="Consolas Bold"/>
              </a:rPr>
              <a:t>        best_s</a:t>
            </a:r>
            <a:r>
              <a:rPr lang="en-US" sz="2594" b="true">
                <a:solidFill>
                  <a:srgbClr val="000000"/>
                </a:solidFill>
                <a:latin typeface="Consolas Bold"/>
                <a:ea typeface="Consolas Bold"/>
                <a:cs typeface="Consolas Bold"/>
                <a:sym typeface="Consolas Bold"/>
              </a:rPr>
              <a:t>c</a:t>
            </a:r>
            <a:r>
              <a:rPr lang="en-US" sz="2594" b="true">
                <a:solidFill>
                  <a:srgbClr val="000000"/>
                </a:solidFill>
                <a:latin typeface="Consolas Bold"/>
                <a:ea typeface="Consolas Bold"/>
                <a:cs typeface="Consolas Bold"/>
                <a:sym typeface="Consolas Bold"/>
              </a:rPr>
              <a:t>ore</a:t>
            </a:r>
            <a:r>
              <a:rPr lang="en-US" sz="2594" b="true">
                <a:solidFill>
                  <a:srgbClr val="000000"/>
                </a:solidFill>
                <a:latin typeface="Consolas Bold"/>
                <a:ea typeface="Consolas Bold"/>
                <a:cs typeface="Consolas Bold"/>
                <a:sym typeface="Consolas Bold"/>
              </a:rPr>
              <a:t> </a:t>
            </a:r>
            <a:r>
              <a:rPr lang="en-US" sz="2594" b="true">
                <a:solidFill>
                  <a:srgbClr val="000000"/>
                </a:solidFill>
                <a:latin typeface="Consolas Bold"/>
                <a:ea typeface="Consolas Bold"/>
                <a:cs typeface="Consolas Bold"/>
                <a:sym typeface="Consolas Bold"/>
              </a:rPr>
              <a:t>=</a:t>
            </a:r>
            <a:r>
              <a:rPr lang="en-US" sz="2594" b="true">
                <a:solidFill>
                  <a:srgbClr val="000000"/>
                </a:solidFill>
                <a:latin typeface="Consolas Bold"/>
                <a:ea typeface="Consolas Bold"/>
                <a:cs typeface="Consolas Bold"/>
                <a:sym typeface="Consolas Bold"/>
              </a:rPr>
              <a:t> </a:t>
            </a:r>
            <a:r>
              <a:rPr lang="en-US" sz="2594" b="true">
                <a:solidFill>
                  <a:srgbClr val="000000"/>
                </a:solidFill>
                <a:latin typeface="Consolas Bold"/>
                <a:ea typeface="Consolas Bold"/>
                <a:cs typeface="Consolas Bold"/>
                <a:sym typeface="Consolas Bold"/>
              </a:rPr>
              <a:t>beta_f</a:t>
            </a:r>
            <a:r>
              <a:rPr lang="en-US" sz="2594" b="true">
                <a:solidFill>
                  <a:srgbClr val="000000"/>
                </a:solidFill>
                <a:latin typeface="Consolas Bold"/>
                <a:ea typeface="Consolas Bold"/>
                <a:cs typeface="Consolas Bold"/>
                <a:sym typeface="Consolas Bold"/>
              </a:rPr>
              <a:t>2</a:t>
            </a:r>
          </a:p>
          <a:p>
            <a:pPr algn="just">
              <a:lnSpc>
                <a:spcPts val="3632"/>
              </a:lnSpc>
            </a:pPr>
            <a:r>
              <a:rPr lang="en-US" sz="2594" b="true">
                <a:solidFill>
                  <a:srgbClr val="000000"/>
                </a:solidFill>
                <a:latin typeface="Consolas Bold"/>
                <a:ea typeface="Consolas Bold"/>
                <a:cs typeface="Consolas Bold"/>
                <a:sym typeface="Consolas Bold"/>
              </a:rPr>
              <a:t>        be</a:t>
            </a:r>
            <a:r>
              <a:rPr lang="en-US" sz="2594" b="true">
                <a:solidFill>
                  <a:srgbClr val="000000"/>
                </a:solidFill>
                <a:latin typeface="Consolas Bold"/>
                <a:ea typeface="Consolas Bold"/>
                <a:cs typeface="Consolas Bold"/>
                <a:sym typeface="Consolas Bold"/>
              </a:rPr>
              <a:t>s</a:t>
            </a:r>
            <a:r>
              <a:rPr lang="en-US" sz="2594" b="true">
                <a:solidFill>
                  <a:srgbClr val="000000"/>
                </a:solidFill>
                <a:latin typeface="Consolas Bold"/>
                <a:ea typeface="Consolas Bold"/>
                <a:cs typeface="Consolas Bold"/>
                <a:sym typeface="Consolas Bold"/>
              </a:rPr>
              <a:t>t_it</a:t>
            </a:r>
            <a:r>
              <a:rPr lang="en-US" sz="2594" b="true">
                <a:solidFill>
                  <a:srgbClr val="000000"/>
                </a:solidFill>
                <a:latin typeface="Consolas Bold"/>
                <a:ea typeface="Consolas Bold"/>
                <a:cs typeface="Consolas Bold"/>
                <a:sym typeface="Consolas Bold"/>
              </a:rPr>
              <a:t>e</a:t>
            </a:r>
            <a:r>
              <a:rPr lang="en-US" sz="2594" b="true">
                <a:solidFill>
                  <a:srgbClr val="000000"/>
                </a:solidFill>
                <a:latin typeface="Consolas Bold"/>
                <a:ea typeface="Consolas Bold"/>
                <a:cs typeface="Consolas Bold"/>
                <a:sym typeface="Consolas Bold"/>
              </a:rPr>
              <a:t>r = m</a:t>
            </a:r>
            <a:r>
              <a:rPr lang="en-US" sz="2594" b="true">
                <a:solidFill>
                  <a:srgbClr val="000000"/>
                </a:solidFill>
                <a:latin typeface="Consolas Bold"/>
                <a:ea typeface="Consolas Bold"/>
                <a:cs typeface="Consolas Bold"/>
                <a:sym typeface="Consolas Bold"/>
              </a:rPr>
              <a:t>i</a:t>
            </a:r>
            <a:r>
              <a:rPr lang="en-US" sz="2594" b="true">
                <a:solidFill>
                  <a:srgbClr val="000000"/>
                </a:solidFill>
                <a:latin typeface="Consolas Bold"/>
                <a:ea typeface="Consolas Bold"/>
                <a:cs typeface="Consolas Bold"/>
                <a:sym typeface="Consolas Bold"/>
              </a:rPr>
              <a:t>d2 + 2</a:t>
            </a:r>
          </a:p>
          <a:p>
            <a:pPr algn="just">
              <a:lnSpc>
                <a:spcPts val="3632"/>
              </a:lnSpc>
            </a:pPr>
            <a:r>
              <a:rPr lang="en-US" sz="2594" b="true">
                <a:solidFill>
                  <a:srgbClr val="000000"/>
                </a:solidFill>
                <a:latin typeface="Consolas Bold"/>
                <a:ea typeface="Consolas Bold"/>
                <a:cs typeface="Consolas Bold"/>
                <a:sym typeface="Consolas Bold"/>
              </a:rPr>
              <a:t>        be</a:t>
            </a:r>
            <a:r>
              <a:rPr lang="en-US" sz="2594" b="true">
                <a:solidFill>
                  <a:srgbClr val="000000"/>
                </a:solidFill>
                <a:latin typeface="Consolas Bold"/>
                <a:ea typeface="Consolas Bold"/>
                <a:cs typeface="Consolas Bold"/>
                <a:sym typeface="Consolas Bold"/>
              </a:rPr>
              <a:t>s</a:t>
            </a:r>
            <a:r>
              <a:rPr lang="en-US" sz="2594" b="true">
                <a:solidFill>
                  <a:srgbClr val="000000"/>
                </a:solidFill>
                <a:latin typeface="Consolas Bold"/>
                <a:ea typeface="Consolas Bold"/>
                <a:cs typeface="Consolas Bold"/>
                <a:sym typeface="Consolas Bold"/>
              </a:rPr>
              <a:t>t</a:t>
            </a:r>
            <a:r>
              <a:rPr lang="en-US" sz="2594" b="true">
                <a:solidFill>
                  <a:srgbClr val="000000"/>
                </a:solidFill>
                <a:latin typeface="Consolas Bold"/>
                <a:ea typeface="Consolas Bold"/>
                <a:cs typeface="Consolas Bold"/>
                <a:sym typeface="Consolas Bold"/>
              </a:rPr>
              <a:t>_</a:t>
            </a:r>
            <a:r>
              <a:rPr lang="en-US" sz="2594" b="true">
                <a:solidFill>
                  <a:srgbClr val="000000"/>
                </a:solidFill>
                <a:latin typeface="Consolas Bold"/>
                <a:ea typeface="Consolas Bold"/>
                <a:cs typeface="Consolas Bold"/>
                <a:sym typeface="Consolas Bold"/>
              </a:rPr>
              <a:t>c</a:t>
            </a:r>
            <a:r>
              <a:rPr lang="en-US" sz="2594" b="true">
                <a:solidFill>
                  <a:srgbClr val="000000"/>
                </a:solidFill>
                <a:latin typeface="Consolas Bold"/>
                <a:ea typeface="Consolas Bold"/>
                <a:cs typeface="Consolas Bold"/>
                <a:sym typeface="Consolas Bold"/>
              </a:rPr>
              <a:t>la</a:t>
            </a:r>
            <a:r>
              <a:rPr lang="en-US" sz="2594" b="true">
                <a:solidFill>
                  <a:srgbClr val="000000"/>
                </a:solidFill>
                <a:latin typeface="Consolas Bold"/>
                <a:ea typeface="Consolas Bold"/>
                <a:cs typeface="Consolas Bold"/>
                <a:sym typeface="Consolas Bold"/>
              </a:rPr>
              <a:t>ss</a:t>
            </a:r>
            <a:r>
              <a:rPr lang="en-US" sz="2594" b="true">
                <a:solidFill>
                  <a:srgbClr val="000000"/>
                </a:solidFill>
                <a:latin typeface="Consolas Bold"/>
                <a:ea typeface="Consolas Bold"/>
                <a:cs typeface="Consolas Bold"/>
                <a:sym typeface="Consolas Bold"/>
              </a:rPr>
              <a:t>i</a:t>
            </a:r>
            <a:r>
              <a:rPr lang="en-US" sz="2594" b="true">
                <a:solidFill>
                  <a:srgbClr val="000000"/>
                </a:solidFill>
                <a:latin typeface="Consolas Bold"/>
                <a:ea typeface="Consolas Bold"/>
                <a:cs typeface="Consolas Bold"/>
                <a:sym typeface="Consolas Bold"/>
              </a:rPr>
              <a:t>fier = </a:t>
            </a:r>
            <a:r>
              <a:rPr lang="en-US" sz="2594" b="true">
                <a:solidFill>
                  <a:srgbClr val="000000"/>
                </a:solidFill>
                <a:latin typeface="Consolas Bold"/>
                <a:ea typeface="Consolas Bold"/>
                <a:cs typeface="Consolas Bold"/>
                <a:sym typeface="Consolas Bold"/>
              </a:rPr>
              <a:t>c</a:t>
            </a:r>
            <a:r>
              <a:rPr lang="en-US" sz="2594" b="true">
                <a:solidFill>
                  <a:srgbClr val="000000"/>
                </a:solidFill>
                <a:latin typeface="Consolas Bold"/>
                <a:ea typeface="Consolas Bold"/>
                <a:cs typeface="Consolas Bold"/>
                <a:sym typeface="Consolas Bold"/>
              </a:rPr>
              <a:t>opy.deepcopy(cl</a:t>
            </a:r>
            <a:r>
              <a:rPr lang="en-US" sz="2594" b="true">
                <a:solidFill>
                  <a:srgbClr val="000000"/>
                </a:solidFill>
                <a:latin typeface="Consolas Bold"/>
                <a:ea typeface="Consolas Bold"/>
                <a:cs typeface="Consolas Bold"/>
                <a:sym typeface="Consolas Bold"/>
              </a:rPr>
              <a:t>a</a:t>
            </a:r>
            <a:r>
              <a:rPr lang="en-US" sz="2594" b="true">
                <a:solidFill>
                  <a:srgbClr val="000000"/>
                </a:solidFill>
                <a:latin typeface="Consolas Bold"/>
                <a:ea typeface="Consolas Bold"/>
                <a:cs typeface="Consolas Bold"/>
                <a:sym typeface="Consolas Bold"/>
              </a:rPr>
              <a:t>ssifie</a:t>
            </a:r>
            <a:r>
              <a:rPr lang="en-US" sz="2594" b="true">
                <a:solidFill>
                  <a:srgbClr val="000000"/>
                </a:solidFill>
                <a:latin typeface="Consolas Bold"/>
                <a:ea typeface="Consolas Bold"/>
                <a:cs typeface="Consolas Bold"/>
                <a:sym typeface="Consolas Bold"/>
              </a:rPr>
              <a:t>r2</a:t>
            </a:r>
            <a:r>
              <a:rPr lang="en-US" sz="2594" b="true">
                <a:solidFill>
                  <a:srgbClr val="000000"/>
                </a:solidFill>
                <a:latin typeface="Consolas Bold"/>
                <a:ea typeface="Consolas Bold"/>
                <a:cs typeface="Consolas Bold"/>
                <a:sym typeface="Consolas Bold"/>
              </a:rPr>
              <a:t>.</a:t>
            </a:r>
            <a:r>
              <a:rPr lang="en-US" sz="2594" b="true">
                <a:solidFill>
                  <a:srgbClr val="000000"/>
                </a:solidFill>
                <a:latin typeface="Consolas Bold"/>
                <a:ea typeface="Consolas Bold"/>
                <a:cs typeface="Consolas Bold"/>
                <a:sym typeface="Consolas Bold"/>
              </a:rPr>
              <a:t>c</a:t>
            </a:r>
            <a:r>
              <a:rPr lang="en-US" sz="2594" b="true">
                <a:solidFill>
                  <a:srgbClr val="000000"/>
                </a:solidFill>
                <a:latin typeface="Consolas Bold"/>
                <a:ea typeface="Consolas Bold"/>
                <a:cs typeface="Consolas Bold"/>
                <a:sym typeface="Consolas Bold"/>
              </a:rPr>
              <a:t>lassifier</a:t>
            </a:r>
            <a:r>
              <a:rPr lang="en-US" sz="2594" b="true">
                <a:solidFill>
                  <a:srgbClr val="000000"/>
                </a:solidFill>
                <a:latin typeface="Consolas Bold"/>
                <a:ea typeface="Consolas Bold"/>
                <a:cs typeface="Consolas Bold"/>
                <a:sym typeface="Consolas Bold"/>
              </a:rPr>
              <a:t>)</a:t>
            </a:r>
          </a:p>
          <a:p>
            <a:pPr algn="just">
              <a:lnSpc>
                <a:spcPts val="3632"/>
              </a:lnSpc>
            </a:pPr>
          </a:p>
          <a:p>
            <a:pPr algn="just">
              <a:lnSpc>
                <a:spcPts val="3632"/>
              </a:lnSpc>
            </a:pPr>
            <a:r>
              <a:rPr lang="en-US" sz="2594" b="true">
                <a:solidFill>
                  <a:srgbClr val="000000"/>
                </a:solidFill>
                <a:latin typeface="Consolas Bold"/>
                <a:ea typeface="Consolas Bold"/>
                <a:cs typeface="Consolas Bold"/>
                <a:sym typeface="Consolas Bold"/>
              </a:rPr>
              <a:t>    </a:t>
            </a:r>
            <a:r>
              <a:rPr lang="en-US" sz="2594" b="true">
                <a:solidFill>
                  <a:srgbClr val="BD0708"/>
                </a:solidFill>
                <a:latin typeface="Consolas Bold"/>
                <a:ea typeface="Consolas Bold"/>
                <a:cs typeface="Consolas Bold"/>
                <a:sym typeface="Consolas Bold"/>
              </a:rPr>
              <a:t># Narrow the search range</a:t>
            </a:r>
          </a:p>
          <a:p>
            <a:pPr algn="just">
              <a:lnSpc>
                <a:spcPts val="3632"/>
              </a:lnSpc>
            </a:pPr>
            <a:r>
              <a:rPr lang="en-US" sz="2594" b="true">
                <a:solidFill>
                  <a:srgbClr val="BD0708"/>
                </a:solidFill>
                <a:latin typeface="Consolas Bold"/>
                <a:ea typeface="Consolas Bold"/>
                <a:cs typeface="Consolas Bold"/>
                <a:sym typeface="Consolas Bold"/>
              </a:rPr>
              <a:t>    if beta_f1 &lt; beta_f2:</a:t>
            </a:r>
          </a:p>
          <a:p>
            <a:pPr algn="just">
              <a:lnSpc>
                <a:spcPts val="3632"/>
              </a:lnSpc>
            </a:pPr>
            <a:r>
              <a:rPr lang="en-US" sz="2594" b="true">
                <a:solidFill>
                  <a:srgbClr val="BD0708"/>
                </a:solidFill>
                <a:latin typeface="Consolas Bold"/>
                <a:ea typeface="Consolas Bold"/>
                <a:cs typeface="Consolas Bold"/>
                <a:sym typeface="Consolas Bold"/>
              </a:rPr>
              <a:t>        left = mid1</a:t>
            </a:r>
          </a:p>
          <a:p>
            <a:pPr algn="just">
              <a:lnSpc>
                <a:spcPts val="3632"/>
              </a:lnSpc>
            </a:pPr>
            <a:r>
              <a:rPr lang="en-US" sz="2594" b="true">
                <a:solidFill>
                  <a:srgbClr val="BD0708"/>
                </a:solidFill>
                <a:latin typeface="Consolas Bold"/>
                <a:ea typeface="Consolas Bold"/>
                <a:cs typeface="Consolas Bold"/>
                <a:sym typeface="Consolas Bold"/>
              </a:rPr>
              <a:t>    else:</a:t>
            </a:r>
          </a:p>
          <a:p>
            <a:pPr algn="just">
              <a:lnSpc>
                <a:spcPts val="3632"/>
              </a:lnSpc>
            </a:pPr>
            <a:r>
              <a:rPr lang="en-US" sz="2594" b="true">
                <a:solidFill>
                  <a:srgbClr val="BD0708"/>
                </a:solidFill>
                <a:latin typeface="Consolas Bold"/>
                <a:ea typeface="Consolas Bold"/>
                <a:cs typeface="Consolas Bold"/>
                <a:sym typeface="Consolas Bold"/>
              </a:rPr>
              <a:t>        right = mid2</a:t>
            </a:r>
          </a:p>
          <a:p>
            <a:pPr algn="just">
              <a:lnSpc>
                <a:spcPts val="3632"/>
              </a:lnSpc>
            </a:pPr>
          </a:p>
          <a:p>
            <a:pPr algn="just">
              <a:lnSpc>
                <a:spcPts val="3632"/>
              </a:lnSpc>
            </a:pPr>
            <a:r>
              <a:rPr lang="en-US" sz="2594" b="true">
                <a:solidFill>
                  <a:srgbClr val="000000"/>
                </a:solidFill>
                <a:latin typeface="Consolas Bold"/>
                <a:ea typeface="Consolas Bold"/>
                <a:cs typeface="Consolas Bold"/>
                <a:sym typeface="Consolas Bold"/>
              </a:rPr>
              <a:t># Final evaluation (optional: fine-tune in the remaining range)</a:t>
            </a:r>
          </a:p>
          <a:p>
            <a:pPr algn="just">
              <a:lnSpc>
                <a:spcPts val="3632"/>
              </a:lnSpc>
            </a:pPr>
            <a:r>
              <a:rPr lang="en-US" sz="2594" b="true">
                <a:solidFill>
                  <a:srgbClr val="000000"/>
                </a:solidFill>
                <a:latin typeface="Consolas Bold"/>
                <a:ea typeface="Consolas Bold"/>
                <a:cs typeface="Consolas Bold"/>
                <a:sym typeface="Consolas Bold"/>
              </a:rPr>
              <a:t>classifier.best_classifier = best_classifier</a:t>
            </a:r>
          </a:p>
          <a:p>
            <a:pPr algn="just">
              <a:lnSpc>
                <a:spcPts val="3632"/>
              </a:lnSpc>
            </a:pPr>
            <a:r>
              <a:rPr lang="en-US" sz="2594" b="true">
                <a:solidFill>
                  <a:srgbClr val="000000"/>
                </a:solidFill>
                <a:latin typeface="Consolas Bold"/>
                <a:ea typeface="Consolas Bold"/>
                <a:cs typeface="Consolas Bold"/>
                <a:sym typeface="Consolas Bold"/>
              </a:rPr>
              <a:t>classifier.save_model(classifier.best_classifier)</a:t>
            </a:r>
          </a:p>
          <a:p>
            <a:pPr algn="just">
              <a:lnSpc>
                <a:spcPts val="3632"/>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0712574" y="3282040"/>
            <a:ext cx="6470339" cy="8321979"/>
          </a:xfrm>
          <a:custGeom>
            <a:avLst/>
            <a:gdLst/>
            <a:ahLst/>
            <a:cxnLst/>
            <a:rect r="r" b="b" t="t" l="l"/>
            <a:pathLst>
              <a:path h="8321979" w="6470339">
                <a:moveTo>
                  <a:pt x="0" y="0"/>
                </a:moveTo>
                <a:lnTo>
                  <a:pt x="6470338" y="0"/>
                </a:lnTo>
                <a:lnTo>
                  <a:pt x="6470338" y="8321979"/>
                </a:lnTo>
                <a:lnTo>
                  <a:pt x="0" y="8321979"/>
                </a:lnTo>
                <a:lnTo>
                  <a:pt x="0" y="0"/>
                </a:lnTo>
                <a:close/>
              </a:path>
            </a:pathLst>
          </a:custGeom>
          <a:blipFill>
            <a:blip r:embed="rId8"/>
            <a:stretch>
              <a:fillRect l="0" t="0" r="0" b="0"/>
            </a:stretch>
          </a:blipFill>
        </p:spPr>
      </p:sp>
      <p:sp>
        <p:nvSpPr>
          <p:cNvPr name="TextBox 20" id="20"/>
          <p:cNvSpPr txBox="true"/>
          <p:nvPr/>
        </p:nvSpPr>
        <p:spPr>
          <a:xfrm rot="0">
            <a:off x="793970" y="2482992"/>
            <a:ext cx="16598517" cy="1065530"/>
          </a:xfrm>
          <a:prstGeom prst="rect">
            <a:avLst/>
          </a:prstGeom>
        </p:spPr>
        <p:txBody>
          <a:bodyPr anchor="t" rtlCol="false" tIns="0" lIns="0" bIns="0" rIns="0">
            <a:spAutoFit/>
          </a:bodyPr>
          <a:lstStyle/>
          <a:p>
            <a:pPr algn="l" marL="690874" indent="-345437" lvl="1">
              <a:lnSpc>
                <a:spcPts val="3999"/>
              </a:lnSpc>
              <a:buFont typeface="Arial"/>
              <a:buChar char="•"/>
            </a:pPr>
            <a:r>
              <a:rPr lang="en-US" sz="3199">
                <a:solidFill>
                  <a:srgbClr val="2B2A2A"/>
                </a:solidFill>
                <a:latin typeface="Times New Roman"/>
                <a:ea typeface="Times New Roman"/>
                <a:cs typeface="Times New Roman"/>
                <a:sym typeface="Times New Roman"/>
              </a:rPr>
              <a:t>To address the </a:t>
            </a:r>
            <a:r>
              <a:rPr lang="en-US" b="true" sz="3199">
                <a:solidFill>
                  <a:srgbClr val="2B2A2A"/>
                </a:solidFill>
                <a:latin typeface="Times New Roman Bold"/>
                <a:ea typeface="Times New Roman Bold"/>
                <a:cs typeface="Times New Roman Bold"/>
                <a:sym typeface="Times New Roman Bold"/>
              </a:rPr>
              <a:t>limited coverage of the given training set</a:t>
            </a:r>
            <a:r>
              <a:rPr lang="en-US" sz="3199">
                <a:solidFill>
                  <a:srgbClr val="2B2A2A"/>
                </a:solidFill>
                <a:latin typeface="Times New Roman"/>
                <a:ea typeface="Times New Roman"/>
                <a:cs typeface="Times New Roman"/>
                <a:sym typeface="Times New Roman"/>
              </a:rPr>
              <a:t> for multilingual name identification, we </a:t>
            </a:r>
            <a:r>
              <a:rPr lang="en-US" b="true" sz="3199">
                <a:solidFill>
                  <a:srgbClr val="2B2A2A"/>
                </a:solidFill>
                <a:latin typeface="Times New Roman Bold"/>
                <a:ea typeface="Times New Roman Bold"/>
                <a:cs typeface="Times New Roman Bold"/>
                <a:sym typeface="Times New Roman Bold"/>
              </a:rPr>
              <a:t>constructed two comprehensive gazetteers</a:t>
            </a:r>
            <a:r>
              <a:rPr lang="en-US" sz="3199">
                <a:solidFill>
                  <a:srgbClr val="2B2A2A"/>
                </a:solidFill>
                <a:latin typeface="Times New Roman"/>
                <a:ea typeface="Times New Roman"/>
                <a:cs typeface="Times New Roman"/>
                <a:sym typeface="Times New Roman"/>
              </a:rPr>
              <a:t>:</a:t>
            </a:r>
          </a:p>
        </p:txBody>
      </p:sp>
      <p:sp>
        <p:nvSpPr>
          <p:cNvPr name="TextBox 21" id="21"/>
          <p:cNvSpPr txBox="true"/>
          <p:nvPr/>
        </p:nvSpPr>
        <p:spPr>
          <a:xfrm rot="0">
            <a:off x="5288158" y="644104"/>
            <a:ext cx="7325488" cy="1915088"/>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3.4 The training set given is too small!!</a:t>
            </a:r>
          </a:p>
        </p:txBody>
      </p:sp>
      <p:sp>
        <p:nvSpPr>
          <p:cNvPr name="TextBox 22" id="22"/>
          <p:cNvSpPr txBox="true"/>
          <p:nvPr/>
        </p:nvSpPr>
        <p:spPr>
          <a:xfrm rot="0">
            <a:off x="793970" y="4077791"/>
            <a:ext cx="9759150" cy="3633608"/>
          </a:xfrm>
          <a:prstGeom prst="rect">
            <a:avLst/>
          </a:prstGeom>
        </p:spPr>
        <p:txBody>
          <a:bodyPr anchor="t" rtlCol="false" tIns="0" lIns="0" bIns="0" rIns="0">
            <a:spAutoFit/>
          </a:bodyPr>
          <a:lstStyle/>
          <a:p>
            <a:pPr algn="l" marL="699517" indent="-349758" lvl="1">
              <a:lnSpc>
                <a:spcPts val="4050"/>
              </a:lnSpc>
              <a:buAutoNum type="arabicPeriod" startAt="1"/>
            </a:pPr>
            <a:r>
              <a:rPr lang="en-US" b="true" sz="3240">
                <a:solidFill>
                  <a:srgbClr val="2B2A2A"/>
                </a:solidFill>
                <a:latin typeface="Times New Roman Bold"/>
                <a:ea typeface="Times New Roman Bold"/>
                <a:cs typeface="Times New Roman Bold"/>
                <a:sym typeface="Times New Roman Bold"/>
              </a:rPr>
              <a:t> Latin Script Gazetteer</a:t>
            </a:r>
          </a:p>
          <a:p>
            <a:pPr algn="l" marL="1399034" indent="-466345" lvl="2">
              <a:lnSpc>
                <a:spcPts val="4050"/>
              </a:lnSpc>
              <a:buFont typeface="Arial"/>
              <a:buChar char="⚬"/>
            </a:pPr>
            <a:r>
              <a:rPr lang="en-US" b="true" sz="3240">
                <a:solidFill>
                  <a:srgbClr val="2B2A2A"/>
                </a:solidFill>
                <a:latin typeface="Times New Roman Bold"/>
                <a:ea typeface="Times New Roman Bold"/>
                <a:cs typeface="Times New Roman Bold"/>
                <a:sym typeface="Times New Roman Bold"/>
              </a:rPr>
              <a:t>Contains ~160k first names, ~100k last names (e.g., Smith, García, Muhammad)</a:t>
            </a:r>
          </a:p>
          <a:p>
            <a:pPr algn="l" marL="1399034" indent="-466345" lvl="2">
              <a:lnSpc>
                <a:spcPts val="4050"/>
              </a:lnSpc>
              <a:buFont typeface="Arial"/>
              <a:buChar char="⚬"/>
            </a:pPr>
            <a:r>
              <a:rPr lang="en-US" b="true" sz="3240">
                <a:solidFill>
                  <a:srgbClr val="2B2A2A"/>
                </a:solidFill>
                <a:latin typeface="Times New Roman Bold"/>
                <a:ea typeface="Times New Roman Bold"/>
                <a:cs typeface="Times New Roman Bold"/>
                <a:sym typeface="Times New Roman Bold"/>
              </a:rPr>
              <a:t>Sources: names.io(</a:t>
            </a:r>
            <a:r>
              <a:rPr lang="en-US" b="true" sz="3240" u="sng">
                <a:solidFill>
                  <a:srgbClr val="2B2A2A"/>
                </a:solidFill>
                <a:latin typeface="Times New Roman Bold"/>
                <a:ea typeface="Times New Roman Bold"/>
                <a:cs typeface="Times New Roman Bold"/>
                <a:sym typeface="Times New Roman Bold"/>
                <a:hlinkClick r:id="rId9" tooltip="https://github.com/Debdut/names.io/"/>
              </a:rPr>
              <a:t>https://github.com/Debdut/names.io/</a:t>
            </a:r>
            <a:r>
              <a:rPr lang="en-US" b="true" sz="3240">
                <a:solidFill>
                  <a:srgbClr val="2B2A2A"/>
                </a:solidFill>
                <a:latin typeface="Times New Roman Bold"/>
                <a:ea typeface="Times New Roman Bold"/>
                <a:cs typeface="Times New Roman Bold"/>
                <a:sym typeface="Times New Roman Bold"/>
              </a:rPr>
              <a:t>)</a:t>
            </a:r>
          </a:p>
          <a:p>
            <a:pPr algn="l" marL="1399034" indent="-466345" lvl="2">
              <a:lnSpc>
                <a:spcPts val="4050"/>
              </a:lnSpc>
              <a:buFont typeface="Arial"/>
              <a:buChar char="⚬"/>
            </a:pPr>
            <a:r>
              <a:rPr lang="en-US" b="true" sz="3240">
                <a:solidFill>
                  <a:srgbClr val="2B2A2A"/>
                </a:solidFill>
                <a:latin typeface="Times New Roman Bold"/>
                <a:ea typeface="Times New Roman Bold"/>
                <a:cs typeface="Times New Roman Bold"/>
                <a:sym typeface="Times New Roman Bold"/>
              </a:rPr>
              <a:t>Covers 18 languages using Latin script (English, Spanish, Arabic transliterations, etc.)</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9610292" y="3164703"/>
            <a:ext cx="7782195" cy="9945297"/>
          </a:xfrm>
          <a:custGeom>
            <a:avLst/>
            <a:gdLst/>
            <a:ahLst/>
            <a:cxnLst/>
            <a:rect r="r" b="b" t="t" l="l"/>
            <a:pathLst>
              <a:path h="9945297" w="7782195">
                <a:moveTo>
                  <a:pt x="0" y="0"/>
                </a:moveTo>
                <a:lnTo>
                  <a:pt x="7782195" y="0"/>
                </a:lnTo>
                <a:lnTo>
                  <a:pt x="7782195" y="9945297"/>
                </a:lnTo>
                <a:lnTo>
                  <a:pt x="0" y="9945297"/>
                </a:lnTo>
                <a:lnTo>
                  <a:pt x="0" y="0"/>
                </a:lnTo>
                <a:close/>
              </a:path>
            </a:pathLst>
          </a:custGeom>
          <a:blipFill>
            <a:blip r:embed="rId8"/>
            <a:stretch>
              <a:fillRect l="0" t="0" r="0" b="0"/>
            </a:stretch>
          </a:blipFill>
        </p:spPr>
      </p:sp>
      <p:sp>
        <p:nvSpPr>
          <p:cNvPr name="TextBox 20" id="20"/>
          <p:cNvSpPr txBox="true"/>
          <p:nvPr/>
        </p:nvSpPr>
        <p:spPr>
          <a:xfrm rot="0">
            <a:off x="793970" y="2482992"/>
            <a:ext cx="16598517" cy="1065530"/>
          </a:xfrm>
          <a:prstGeom prst="rect">
            <a:avLst/>
          </a:prstGeom>
        </p:spPr>
        <p:txBody>
          <a:bodyPr anchor="t" rtlCol="false" tIns="0" lIns="0" bIns="0" rIns="0">
            <a:spAutoFit/>
          </a:bodyPr>
          <a:lstStyle/>
          <a:p>
            <a:pPr algn="l" marL="690874" indent="-345437" lvl="1">
              <a:lnSpc>
                <a:spcPts val="3999"/>
              </a:lnSpc>
              <a:buFont typeface="Arial"/>
              <a:buChar char="•"/>
            </a:pPr>
            <a:r>
              <a:rPr lang="en-US" sz="3199">
                <a:solidFill>
                  <a:srgbClr val="2B2A2A"/>
                </a:solidFill>
                <a:latin typeface="Times New Roman"/>
                <a:ea typeface="Times New Roman"/>
                <a:cs typeface="Times New Roman"/>
                <a:sym typeface="Times New Roman"/>
              </a:rPr>
              <a:t>To address the </a:t>
            </a:r>
            <a:r>
              <a:rPr lang="en-US" b="true" sz="3199">
                <a:solidFill>
                  <a:srgbClr val="2B2A2A"/>
                </a:solidFill>
                <a:latin typeface="Times New Roman Bold"/>
                <a:ea typeface="Times New Roman Bold"/>
                <a:cs typeface="Times New Roman Bold"/>
                <a:sym typeface="Times New Roman Bold"/>
              </a:rPr>
              <a:t>limited coverage of the given training set</a:t>
            </a:r>
            <a:r>
              <a:rPr lang="en-US" sz="3199">
                <a:solidFill>
                  <a:srgbClr val="2B2A2A"/>
                </a:solidFill>
                <a:latin typeface="Times New Roman"/>
                <a:ea typeface="Times New Roman"/>
                <a:cs typeface="Times New Roman"/>
                <a:sym typeface="Times New Roman"/>
              </a:rPr>
              <a:t> for multilingual name identification, we constructed two comprehensive gazetteers:</a:t>
            </a:r>
          </a:p>
        </p:txBody>
      </p:sp>
      <p:sp>
        <p:nvSpPr>
          <p:cNvPr name="TextBox 21" id="21"/>
          <p:cNvSpPr txBox="true"/>
          <p:nvPr/>
        </p:nvSpPr>
        <p:spPr>
          <a:xfrm rot="0">
            <a:off x="5288158" y="644104"/>
            <a:ext cx="7325488" cy="1915088"/>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3.4 The training set given is too small!!</a:t>
            </a:r>
          </a:p>
        </p:txBody>
      </p:sp>
      <p:sp>
        <p:nvSpPr>
          <p:cNvPr name="TextBox 22" id="22"/>
          <p:cNvSpPr txBox="true"/>
          <p:nvPr/>
        </p:nvSpPr>
        <p:spPr>
          <a:xfrm rot="0">
            <a:off x="793970" y="4077791"/>
            <a:ext cx="8425797" cy="4684776"/>
          </a:xfrm>
          <a:prstGeom prst="rect">
            <a:avLst/>
          </a:prstGeom>
        </p:spPr>
        <p:txBody>
          <a:bodyPr anchor="t" rtlCol="false" tIns="0" lIns="0" bIns="0" rIns="0">
            <a:spAutoFit/>
          </a:bodyPr>
          <a:lstStyle/>
          <a:p>
            <a:pPr algn="l">
              <a:lnSpc>
                <a:spcPts val="4050"/>
              </a:lnSpc>
            </a:pPr>
            <a:r>
              <a:rPr lang="en-US" sz="3240" b="true">
                <a:solidFill>
                  <a:srgbClr val="2B2A2A"/>
                </a:solidFill>
                <a:latin typeface="Times New Roman Bold"/>
                <a:ea typeface="Times New Roman Bold"/>
                <a:cs typeface="Times New Roman Bold"/>
                <a:sym typeface="Times New Roman Bold"/>
              </a:rPr>
              <a:t>   </a:t>
            </a:r>
            <a:r>
              <a:rPr lang="en-US" sz="3240">
                <a:solidFill>
                  <a:srgbClr val="2B2A2A"/>
                </a:solidFill>
                <a:latin typeface="Times New Roman"/>
                <a:ea typeface="Times New Roman"/>
                <a:cs typeface="Times New Roman"/>
                <a:sym typeface="Times New Roman"/>
              </a:rPr>
              <a:t>2. </a:t>
            </a:r>
            <a:r>
              <a:rPr lang="en-US" sz="3240" b="true">
                <a:solidFill>
                  <a:srgbClr val="2B2A2A"/>
                </a:solidFill>
                <a:latin typeface="Times New Roman Bold"/>
                <a:ea typeface="Times New Roman Bold"/>
                <a:cs typeface="Times New Roman Bold"/>
                <a:sym typeface="Times New Roman Bold"/>
              </a:rPr>
              <a:t> Chinese Pinyin Gazetteer</a:t>
            </a:r>
          </a:p>
          <a:p>
            <a:pPr algn="l" marL="1399035" indent="-466345" lvl="2">
              <a:lnSpc>
                <a:spcPts val="4050"/>
              </a:lnSpc>
              <a:buFont typeface="Arial"/>
              <a:buChar char="⚬"/>
            </a:pPr>
            <a:r>
              <a:rPr lang="en-US" b="true" sz="3240">
                <a:solidFill>
                  <a:srgbClr val="2B2A2A"/>
                </a:solidFill>
                <a:latin typeface="Times New Roman Bold"/>
                <a:ea typeface="Times New Roman Bold"/>
                <a:cs typeface="Times New Roman Bold"/>
                <a:sym typeface="Times New Roman Bold"/>
              </a:rPr>
              <a:t>Includes 35k+ common names and 308 family names:</a:t>
            </a:r>
          </a:p>
          <a:p>
            <a:pPr algn="l" marL="1399035" indent="-466345" lvl="2">
              <a:lnSpc>
                <a:spcPts val="4050"/>
              </a:lnSpc>
              <a:buFont typeface="Arial"/>
              <a:buChar char="⚬"/>
            </a:pPr>
            <a:r>
              <a:rPr lang="en-US" b="true" sz="3240">
                <a:solidFill>
                  <a:srgbClr val="2B2A2A"/>
                </a:solidFill>
                <a:latin typeface="Times New Roman Bold"/>
                <a:ea typeface="Times New Roman Bold"/>
                <a:cs typeface="Times New Roman Bold"/>
                <a:sym typeface="Times New Roman Bold"/>
              </a:rPr>
              <a:t>Compound surnames (复姓, e.g., Ōuyáng 欧阳, Sīmǎ 司马)</a:t>
            </a:r>
          </a:p>
          <a:p>
            <a:pPr algn="l" marL="1399035" indent="-466345" lvl="2">
              <a:lnSpc>
                <a:spcPts val="4050"/>
              </a:lnSpc>
              <a:buFont typeface="Arial"/>
              <a:buChar char="⚬"/>
            </a:pPr>
            <a:r>
              <a:rPr lang="en-US" b="true" sz="3240">
                <a:solidFill>
                  <a:srgbClr val="2B2A2A"/>
                </a:solidFill>
                <a:latin typeface="Times New Roman Bold"/>
                <a:ea typeface="Times New Roman Bold"/>
                <a:cs typeface="Times New Roman Bold"/>
                <a:sym typeface="Times New Roman Bold"/>
              </a:rPr>
              <a:t>Sources: 中文人名语料库(</a:t>
            </a:r>
            <a:r>
              <a:rPr lang="en-US" b="true" sz="3240" u="sng">
                <a:solidFill>
                  <a:srgbClr val="2B2A2A"/>
                </a:solidFill>
                <a:latin typeface="Times New Roman Bold"/>
                <a:ea typeface="Times New Roman Bold"/>
                <a:cs typeface="Times New Roman Bold"/>
                <a:sym typeface="Times New Roman Bold"/>
                <a:hlinkClick r:id="rId9" tooltip="https://github.com/wainshine/Chinese-Names-Corpus"/>
              </a:rPr>
              <a:t>https://github.com/wainshine/Chinese-Names-Corpus</a:t>
            </a:r>
            <a:r>
              <a:rPr lang="en-US" b="true" sz="3240">
                <a:solidFill>
                  <a:srgbClr val="2B2A2A"/>
                </a:solidFill>
                <a:latin typeface="Times New Roman Bold"/>
                <a:ea typeface="Times New Roman Bold"/>
                <a:cs typeface="Times New Roman Bold"/>
                <a:sym typeface="Times New Roman Bold"/>
              </a:rPr>
              <a:t>)</a:t>
            </a:r>
          </a:p>
          <a:p>
            <a:pPr algn="l">
              <a:lnSpc>
                <a:spcPts val="405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593216" y="4009935"/>
            <a:ext cx="13412686" cy="4644142"/>
          </a:xfrm>
          <a:custGeom>
            <a:avLst/>
            <a:gdLst/>
            <a:ahLst/>
            <a:cxnLst/>
            <a:rect r="r" b="b" t="t" l="l"/>
            <a:pathLst>
              <a:path h="4644142" w="13412686">
                <a:moveTo>
                  <a:pt x="0" y="0"/>
                </a:moveTo>
                <a:lnTo>
                  <a:pt x="13412686" y="0"/>
                </a:lnTo>
                <a:lnTo>
                  <a:pt x="13412686" y="4644142"/>
                </a:lnTo>
                <a:lnTo>
                  <a:pt x="0" y="4644142"/>
                </a:lnTo>
                <a:lnTo>
                  <a:pt x="0" y="0"/>
                </a:lnTo>
                <a:close/>
              </a:path>
            </a:pathLst>
          </a:custGeom>
          <a:blipFill>
            <a:blip r:embed="rId8"/>
            <a:stretch>
              <a:fillRect l="0" t="0" r="0" b="0"/>
            </a:stretch>
          </a:blipFill>
        </p:spPr>
      </p:sp>
      <p:sp>
        <p:nvSpPr>
          <p:cNvPr name="TextBox 20" id="20"/>
          <p:cNvSpPr txBox="true"/>
          <p:nvPr/>
        </p:nvSpPr>
        <p:spPr>
          <a:xfrm rot="0">
            <a:off x="1900623" y="2614943"/>
            <a:ext cx="14105279" cy="1065530"/>
          </a:xfrm>
          <a:prstGeom prst="rect">
            <a:avLst/>
          </a:prstGeom>
        </p:spPr>
        <p:txBody>
          <a:bodyPr anchor="t" rtlCol="false" tIns="0" lIns="0" bIns="0" rIns="0">
            <a:spAutoFit/>
          </a:bodyPr>
          <a:lstStyle/>
          <a:p>
            <a:pPr algn="l" marL="690874" indent="-345437" lvl="1">
              <a:lnSpc>
                <a:spcPts val="3999"/>
              </a:lnSpc>
              <a:buFont typeface="Arial"/>
              <a:buChar char="•"/>
            </a:pPr>
            <a:r>
              <a:rPr lang="en-US" sz="3199">
                <a:solidFill>
                  <a:srgbClr val="2B2A2A"/>
                </a:solidFill>
                <a:latin typeface="Times New Roman"/>
                <a:ea typeface="Times New Roman"/>
                <a:cs typeface="Times New Roman"/>
                <a:sym typeface="Times New Roman"/>
              </a:rPr>
              <a:t>After building 2 gazetteers, we add up </a:t>
            </a:r>
            <a:r>
              <a:rPr lang="en-US" b="true" sz="3199">
                <a:solidFill>
                  <a:srgbClr val="BD0708"/>
                </a:solidFill>
                <a:latin typeface="Times New Roman Bold"/>
                <a:ea typeface="Times New Roman Bold"/>
                <a:cs typeface="Times New Roman Bold"/>
                <a:sym typeface="Times New Roman Bold"/>
              </a:rPr>
              <a:t>4 features</a:t>
            </a:r>
            <a:r>
              <a:rPr lang="en-US" sz="3199">
                <a:solidFill>
                  <a:srgbClr val="2B2A2A"/>
                </a:solidFill>
                <a:latin typeface="Times New Roman"/>
                <a:ea typeface="Times New Roman"/>
                <a:cs typeface="Times New Roman"/>
                <a:sym typeface="Times New Roman"/>
              </a:rPr>
              <a:t> for model to better identify the names:</a:t>
            </a:r>
          </a:p>
        </p:txBody>
      </p:sp>
      <p:sp>
        <p:nvSpPr>
          <p:cNvPr name="TextBox 21" id="21"/>
          <p:cNvSpPr txBox="true"/>
          <p:nvPr/>
        </p:nvSpPr>
        <p:spPr>
          <a:xfrm rot="0">
            <a:off x="5288158" y="644104"/>
            <a:ext cx="7325488" cy="1915088"/>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3.4 The training set given is too small!!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476713" y="2005948"/>
            <a:ext cx="14948379" cy="7123430"/>
          </a:xfrm>
          <a:prstGeom prst="rect">
            <a:avLst/>
          </a:prstGeom>
        </p:spPr>
        <p:txBody>
          <a:bodyPr anchor="t" rtlCol="false" tIns="0" lIns="0" bIns="0" rIns="0">
            <a:spAutoFit/>
          </a:bodyPr>
          <a:lstStyle/>
          <a:p>
            <a:pPr algn="l" marL="690874" indent="-345437" lvl="1">
              <a:lnSpc>
                <a:spcPts val="3999"/>
              </a:lnSpc>
              <a:buFont typeface="Arial"/>
              <a:buChar char="•"/>
            </a:pPr>
            <a:r>
              <a:rPr lang="en-US" sz="3199">
                <a:solidFill>
                  <a:srgbClr val="2B2A2A"/>
                </a:solidFill>
                <a:latin typeface="Times New Roman"/>
                <a:ea typeface="Times New Roman"/>
                <a:cs typeface="Times New Roman"/>
                <a:sym typeface="Times New Roman"/>
              </a:rPr>
              <a:t>The original </a:t>
            </a:r>
            <a:r>
              <a:rPr lang="en-US" b="true" sz="3199">
                <a:solidFill>
                  <a:srgbClr val="2B2A2A"/>
                </a:solidFill>
                <a:latin typeface="Times New Roman Bold"/>
                <a:ea typeface="Times New Roman Bold"/>
                <a:cs typeface="Times New Roman Bold"/>
                <a:sym typeface="Times New Roman Bold"/>
              </a:rPr>
              <a:t>test</a:t>
            </a:r>
            <a:r>
              <a:rPr lang="en-US" sz="3199">
                <a:solidFill>
                  <a:srgbClr val="2B2A2A"/>
                </a:solidFill>
                <a:latin typeface="Times New Roman"/>
                <a:ea typeface="Times New Roman"/>
                <a:cs typeface="Times New Roman"/>
                <a:sym typeface="Times New Roman"/>
              </a:rPr>
              <a:t> </a:t>
            </a:r>
            <a:r>
              <a:rPr lang="en-US" sz="3199">
                <a:solidFill>
                  <a:srgbClr val="2B2A2A"/>
                </a:solidFill>
                <a:latin typeface="Times New Roman"/>
                <a:ea typeface="Times New Roman"/>
                <a:cs typeface="Times New Roman"/>
                <a:sym typeface="Times New Roman"/>
              </a:rPr>
              <a:t>method in </a:t>
            </a:r>
            <a:r>
              <a:rPr lang="en-US" b="true" sz="3199">
                <a:solidFill>
                  <a:srgbClr val="2B2A2A"/>
                </a:solidFill>
                <a:latin typeface="Times New Roman Bold"/>
                <a:ea typeface="Times New Roman Bold"/>
                <a:cs typeface="Times New Roman Bold"/>
                <a:sym typeface="Times New Roman Bold"/>
              </a:rPr>
              <a:t>MEM.py</a:t>
            </a:r>
            <a:r>
              <a:rPr lang="en-US" sz="3199">
                <a:solidFill>
                  <a:srgbClr val="2B2A2A"/>
                </a:solidFill>
                <a:latin typeface="Times New Roman"/>
                <a:ea typeface="Times New Roman"/>
                <a:cs typeface="Times New Roman"/>
                <a:sym typeface="Times New Roman"/>
              </a:rPr>
              <a:t> (provided on Moodle) was </a:t>
            </a:r>
            <a:r>
              <a:rPr lang="en-US" b="true" sz="3199">
                <a:solidFill>
                  <a:srgbClr val="2B2A2A"/>
                </a:solidFill>
                <a:latin typeface="Times New Roman Bold"/>
                <a:ea typeface="Times New Roman Bold"/>
                <a:cs typeface="Times New Roman Bold"/>
                <a:sym typeface="Times New Roman Bold"/>
              </a:rPr>
              <a:t>incorrec</a:t>
            </a:r>
            <a:r>
              <a:rPr lang="en-US" b="true" sz="3199" u="none">
                <a:solidFill>
                  <a:srgbClr val="2B2A2A"/>
                </a:solidFill>
                <a:latin typeface="Times New Roman Bold"/>
                <a:ea typeface="Times New Roman Bold"/>
                <a:cs typeface="Times New Roman Bold"/>
                <a:sym typeface="Times New Roman Bold"/>
              </a:rPr>
              <a:t>t </a:t>
            </a:r>
            <a:r>
              <a:rPr lang="en-US" sz="3199">
                <a:solidFill>
                  <a:srgbClr val="2B2A2A"/>
                </a:solidFill>
                <a:latin typeface="Times New Roman"/>
                <a:ea typeface="Times New Roman"/>
                <a:cs typeface="Times New Roman"/>
                <a:sym typeface="Times New Roman"/>
              </a:rPr>
              <a:t>b</a:t>
            </a:r>
            <a:r>
              <a:rPr lang="en-US" sz="3199" u="none">
                <a:solidFill>
                  <a:srgbClr val="2B2A2A"/>
                </a:solidFill>
                <a:latin typeface="Times New Roman"/>
                <a:ea typeface="Times New Roman"/>
                <a:cs typeface="Times New Roman"/>
                <a:sym typeface="Times New Roman"/>
              </a:rPr>
              <a:t>e</a:t>
            </a:r>
            <a:r>
              <a:rPr lang="en-US" sz="3199">
                <a:solidFill>
                  <a:srgbClr val="2B2A2A"/>
                </a:solidFill>
                <a:latin typeface="Times New Roman"/>
                <a:ea typeface="Times New Roman"/>
                <a:cs typeface="Times New Roman"/>
                <a:sym typeface="Times New Roman"/>
              </a:rPr>
              <a:t>cau</a:t>
            </a:r>
            <a:r>
              <a:rPr lang="en-US" sz="3199" u="none">
                <a:solidFill>
                  <a:srgbClr val="2B2A2A"/>
                </a:solidFill>
                <a:latin typeface="Times New Roman"/>
                <a:ea typeface="Times New Roman"/>
                <a:cs typeface="Times New Roman"/>
                <a:sym typeface="Times New Roman"/>
              </a:rPr>
              <a:t>s</a:t>
            </a:r>
            <a:r>
              <a:rPr lang="en-US" sz="3199">
                <a:solidFill>
                  <a:srgbClr val="2B2A2A"/>
                </a:solidFill>
                <a:latin typeface="Times New Roman"/>
                <a:ea typeface="Times New Roman"/>
                <a:cs typeface="Times New Roman"/>
                <a:sym typeface="Times New Roman"/>
              </a:rPr>
              <a:t>e</a:t>
            </a:r>
            <a:r>
              <a:rPr lang="en-US" sz="3199" u="none">
                <a:solidFill>
                  <a:srgbClr val="2B2A2A"/>
                </a:solidFill>
                <a:latin typeface="Times New Roman"/>
                <a:ea typeface="Times New Roman"/>
                <a:cs typeface="Times New Roman"/>
                <a:sym typeface="Times New Roman"/>
              </a:rPr>
              <a:t> </a:t>
            </a:r>
            <a:r>
              <a:rPr lang="en-US" b="true" sz="3199">
                <a:solidFill>
                  <a:srgbClr val="BD0708"/>
                </a:solidFill>
                <a:latin typeface="Times New Roman Bold"/>
                <a:ea typeface="Times New Roman Bold"/>
                <a:cs typeface="Times New Roman Bold"/>
                <a:sym typeface="Times New Roman Bold"/>
              </a:rPr>
              <a:t>i</a:t>
            </a:r>
            <a:r>
              <a:rPr lang="en-US" b="true" sz="3199" u="none">
                <a:solidFill>
                  <a:srgbClr val="BD0708"/>
                </a:solidFill>
                <a:latin typeface="Times New Roman Bold"/>
                <a:ea typeface="Times New Roman Bold"/>
                <a:cs typeface="Times New Roman Bold"/>
                <a:sym typeface="Times New Roman Bold"/>
              </a:rPr>
              <a:t>t </a:t>
            </a:r>
            <a:r>
              <a:rPr lang="en-US" b="true" sz="3199">
                <a:solidFill>
                  <a:srgbClr val="BD0708"/>
                </a:solidFill>
                <a:latin typeface="Times New Roman Bold"/>
                <a:ea typeface="Times New Roman Bold"/>
                <a:cs typeface="Times New Roman Bold"/>
                <a:sym typeface="Times New Roman Bold"/>
              </a:rPr>
              <a:t>us</a:t>
            </a:r>
            <a:r>
              <a:rPr lang="en-US" b="true" sz="3199" u="none">
                <a:solidFill>
                  <a:srgbClr val="BD0708"/>
                </a:solidFill>
                <a:latin typeface="Times New Roman Bold"/>
                <a:ea typeface="Times New Roman Bold"/>
                <a:cs typeface="Times New Roman Bold"/>
                <a:sym typeface="Times New Roman Bold"/>
              </a:rPr>
              <a:t>ed the</a:t>
            </a:r>
            <a:r>
              <a:rPr lang="en-US" b="true" sz="3199">
                <a:solidFill>
                  <a:srgbClr val="BD0708"/>
                </a:solidFill>
                <a:latin typeface="Times New Roman Bold"/>
                <a:ea typeface="Times New Roman Bold"/>
                <a:cs typeface="Times New Roman Bold"/>
                <a:sym typeface="Times New Roman Bold"/>
              </a:rPr>
              <a:t> t</a:t>
            </a:r>
            <a:r>
              <a:rPr lang="en-US" b="true" sz="3199" u="none">
                <a:solidFill>
                  <a:srgbClr val="BD0708"/>
                </a:solidFill>
                <a:latin typeface="Times New Roman Bold"/>
                <a:ea typeface="Times New Roman Bold"/>
                <a:cs typeface="Times New Roman Bold"/>
                <a:sym typeface="Times New Roman Bold"/>
              </a:rPr>
              <a:t>r</a:t>
            </a:r>
            <a:r>
              <a:rPr lang="en-US" b="true" sz="3199">
                <a:solidFill>
                  <a:srgbClr val="BD0708"/>
                </a:solidFill>
                <a:latin typeface="Times New Roman Bold"/>
                <a:ea typeface="Times New Roman Bold"/>
                <a:cs typeface="Times New Roman Bold"/>
                <a:sym typeface="Times New Roman Bold"/>
              </a:rPr>
              <a:t>u</a:t>
            </a:r>
            <a:r>
              <a:rPr lang="en-US" b="true" sz="3199" u="none">
                <a:solidFill>
                  <a:srgbClr val="BD0708"/>
                </a:solidFill>
                <a:latin typeface="Times New Roman Bold"/>
                <a:ea typeface="Times New Roman Bold"/>
                <a:cs typeface="Times New Roman Bold"/>
                <a:sym typeface="Times New Roman Bold"/>
              </a:rPr>
              <a:t>e label</a:t>
            </a:r>
            <a:r>
              <a:rPr lang="en-US" b="true" sz="3199">
                <a:solidFill>
                  <a:srgbClr val="BD0708"/>
                </a:solidFill>
                <a:latin typeface="Times New Roman Bold"/>
                <a:ea typeface="Times New Roman Bold"/>
                <a:cs typeface="Times New Roman Bold"/>
                <a:sym typeface="Times New Roman Bold"/>
              </a:rPr>
              <a:t> of the previous word</a:t>
            </a:r>
            <a:r>
              <a:rPr lang="en-US" b="true" sz="3199" u="none">
                <a:solidFill>
                  <a:srgbClr val="BD0708"/>
                </a:solidFill>
                <a:latin typeface="Times New Roman Bold"/>
                <a:ea typeface="Times New Roman Bold"/>
                <a:cs typeface="Times New Roman Bold"/>
                <a:sym typeface="Times New Roman Bold"/>
              </a:rPr>
              <a:t> to predict </a:t>
            </a:r>
            <a:r>
              <a:rPr lang="en-US" b="true" sz="3199">
                <a:solidFill>
                  <a:srgbClr val="BD0708"/>
                </a:solidFill>
                <a:latin typeface="Times New Roman Bold"/>
                <a:ea typeface="Times New Roman Bold"/>
                <a:cs typeface="Times New Roman Bold"/>
                <a:sym typeface="Times New Roman Bold"/>
              </a:rPr>
              <a:t>th</a:t>
            </a:r>
            <a:r>
              <a:rPr lang="en-US" b="true" sz="3199" u="none">
                <a:solidFill>
                  <a:srgbClr val="BD0708"/>
                </a:solidFill>
                <a:latin typeface="Times New Roman Bold"/>
                <a:ea typeface="Times New Roman Bold"/>
                <a:cs typeface="Times New Roman Bold"/>
                <a:sym typeface="Times New Roman Bold"/>
              </a:rPr>
              <a:t>e current word’</a:t>
            </a:r>
            <a:r>
              <a:rPr lang="en-US" b="true" sz="3199">
                <a:solidFill>
                  <a:srgbClr val="BD0708"/>
                </a:solidFill>
                <a:latin typeface="Times New Roman Bold"/>
                <a:ea typeface="Times New Roman Bold"/>
                <a:cs typeface="Times New Roman Bold"/>
                <a:sym typeface="Times New Roman Bold"/>
              </a:rPr>
              <a:t>s label</a:t>
            </a:r>
            <a:r>
              <a:rPr lang="en-US" sz="3199" u="none">
                <a:solidFill>
                  <a:srgbClr val="2B2A2A"/>
                </a:solidFill>
                <a:latin typeface="Times New Roman"/>
                <a:ea typeface="Times New Roman"/>
                <a:cs typeface="Times New Roman"/>
                <a:sym typeface="Times New Roman"/>
              </a:rPr>
              <a:t>.</a:t>
            </a: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p:txBody>
      </p:sp>
      <p:sp>
        <p:nvSpPr>
          <p:cNvPr name="Freeform 20" id="20"/>
          <p:cNvSpPr/>
          <p:nvPr/>
        </p:nvSpPr>
        <p:spPr>
          <a:xfrm flipH="false" flipV="false" rot="0">
            <a:off x="835602" y="3508553"/>
            <a:ext cx="16230600" cy="4808315"/>
          </a:xfrm>
          <a:custGeom>
            <a:avLst/>
            <a:gdLst/>
            <a:ahLst/>
            <a:cxnLst/>
            <a:rect r="r" b="b" t="t" l="l"/>
            <a:pathLst>
              <a:path h="4808315" w="16230600">
                <a:moveTo>
                  <a:pt x="0" y="0"/>
                </a:moveTo>
                <a:lnTo>
                  <a:pt x="16230600" y="0"/>
                </a:lnTo>
                <a:lnTo>
                  <a:pt x="16230600" y="4808315"/>
                </a:lnTo>
                <a:lnTo>
                  <a:pt x="0" y="4808315"/>
                </a:lnTo>
                <a:lnTo>
                  <a:pt x="0" y="0"/>
                </a:lnTo>
                <a:close/>
              </a:path>
            </a:pathLst>
          </a:custGeom>
          <a:blipFill>
            <a:blip r:embed="rId8"/>
            <a:stretch>
              <a:fillRect l="0" t="0" r="0" b="0"/>
            </a:stretch>
          </a:blipFill>
        </p:spPr>
      </p:sp>
      <p:sp>
        <p:nvSpPr>
          <p:cNvPr name="TextBox 21" id="21"/>
          <p:cNvSpPr txBox="true"/>
          <p:nvPr/>
        </p:nvSpPr>
        <p:spPr>
          <a:xfrm rot="0">
            <a:off x="5288158" y="644104"/>
            <a:ext cx="7325488"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3.5 additional mentioned...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BFA692"/>
            </a:solidFill>
          </p:spPr>
        </p:sp>
        <p:sp>
          <p:nvSpPr>
            <p:cNvPr name="TextBox 4" id="4"/>
            <p:cNvSpPr txBox="true"/>
            <p:nvPr/>
          </p:nvSpPr>
          <p:spPr>
            <a:xfrm>
              <a:off x="0" y="-28575"/>
              <a:ext cx="812800"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2562845">
            <a:off x="14507443" y="303965"/>
            <a:ext cx="8881788" cy="9503858"/>
          </a:xfrm>
          <a:custGeom>
            <a:avLst/>
            <a:gdLst/>
            <a:ahLst/>
            <a:cxnLst/>
            <a:rect r="r" b="b" t="t" l="l"/>
            <a:pathLst>
              <a:path h="9503858" w="8881788">
                <a:moveTo>
                  <a:pt x="0" y="0"/>
                </a:moveTo>
                <a:lnTo>
                  <a:pt x="8881788" y="0"/>
                </a:lnTo>
                <a:lnTo>
                  <a:pt x="8881788" y="9503859"/>
                </a:lnTo>
                <a:lnTo>
                  <a:pt x="0" y="9503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086100" y="0"/>
            <a:ext cx="386195" cy="10287000"/>
            <a:chOff x="0" y="0"/>
            <a:chExt cx="101714" cy="2709333"/>
          </a:xfrm>
        </p:grpSpPr>
        <p:sp>
          <p:nvSpPr>
            <p:cNvPr name="Freeform 7" id="7"/>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8" id="8"/>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933712">
            <a:off x="216214" y="1331728"/>
            <a:ext cx="3077965" cy="5993060"/>
          </a:xfrm>
          <a:custGeom>
            <a:avLst/>
            <a:gdLst/>
            <a:ahLst/>
            <a:cxnLst/>
            <a:rect r="r" b="b" t="t" l="l"/>
            <a:pathLst>
              <a:path h="5993060" w="3077965">
                <a:moveTo>
                  <a:pt x="0" y="0"/>
                </a:moveTo>
                <a:lnTo>
                  <a:pt x="3077965" y="0"/>
                </a:lnTo>
                <a:lnTo>
                  <a:pt x="3077965" y="5993060"/>
                </a:lnTo>
                <a:lnTo>
                  <a:pt x="0" y="5993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2931863">
            <a:off x="15602230" y="7151302"/>
            <a:ext cx="2297969" cy="3827290"/>
          </a:xfrm>
          <a:custGeom>
            <a:avLst/>
            <a:gdLst/>
            <a:ahLst/>
            <a:cxnLst/>
            <a:rect r="r" b="b" t="t" l="l"/>
            <a:pathLst>
              <a:path h="3827290" w="2297969">
                <a:moveTo>
                  <a:pt x="0" y="0"/>
                </a:moveTo>
                <a:lnTo>
                  <a:pt x="2297969" y="0"/>
                </a:lnTo>
                <a:lnTo>
                  <a:pt x="2297969" y="3827290"/>
                </a:lnTo>
                <a:lnTo>
                  <a:pt x="0" y="3827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true" flipV="false" rot="-4482969">
            <a:off x="15886461" y="102580"/>
            <a:ext cx="2242086" cy="2476303"/>
          </a:xfrm>
          <a:custGeom>
            <a:avLst/>
            <a:gdLst/>
            <a:ahLst/>
            <a:cxnLst/>
            <a:rect r="r" b="b" t="t" l="l"/>
            <a:pathLst>
              <a:path h="2476303" w="2242086">
                <a:moveTo>
                  <a:pt x="2242086" y="0"/>
                </a:moveTo>
                <a:lnTo>
                  <a:pt x="0" y="0"/>
                </a:lnTo>
                <a:lnTo>
                  <a:pt x="0" y="2476303"/>
                </a:lnTo>
                <a:lnTo>
                  <a:pt x="2242086" y="2476303"/>
                </a:lnTo>
                <a:lnTo>
                  <a:pt x="224208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201059" y="5055895"/>
            <a:ext cx="7621348" cy="1069465"/>
          </a:xfrm>
          <a:custGeom>
            <a:avLst/>
            <a:gdLst/>
            <a:ahLst/>
            <a:cxnLst/>
            <a:rect r="r" b="b" t="t" l="l"/>
            <a:pathLst>
              <a:path h="1069465" w="7621348">
                <a:moveTo>
                  <a:pt x="0" y="0"/>
                </a:moveTo>
                <a:lnTo>
                  <a:pt x="7621348" y="0"/>
                </a:lnTo>
                <a:lnTo>
                  <a:pt x="7621348" y="1069465"/>
                </a:lnTo>
                <a:lnTo>
                  <a:pt x="0" y="1069465"/>
                </a:lnTo>
                <a:lnTo>
                  <a:pt x="0" y="0"/>
                </a:lnTo>
                <a:close/>
              </a:path>
            </a:pathLst>
          </a:custGeom>
          <a:blipFill>
            <a:blip r:embed="rId10">
              <a:alphaModFix amt="43000"/>
              <a:extLst>
                <a:ext uri="{96DAC541-7B7A-43D3-8B79-37D633B846F1}">
                  <asvg:svgBlip xmlns:asvg="http://schemas.microsoft.com/office/drawing/2016/SVG/main" r:embed="rId11"/>
                </a:ext>
              </a:extLst>
            </a:blip>
            <a:stretch>
              <a:fillRect l="0" t="0" r="0" b="0"/>
            </a:stretch>
          </a:blipFill>
        </p:spPr>
      </p:sp>
      <p:sp>
        <p:nvSpPr>
          <p:cNvPr name="AutoShape 13" id="13"/>
          <p:cNvSpPr/>
          <p:nvPr/>
        </p:nvSpPr>
        <p:spPr>
          <a:xfrm>
            <a:off x="9586424" y="4505159"/>
            <a:ext cx="876022" cy="0"/>
          </a:xfrm>
          <a:prstGeom prst="line">
            <a:avLst/>
          </a:prstGeom>
          <a:ln cap="flat" w="28575">
            <a:solidFill>
              <a:srgbClr val="5B5352"/>
            </a:solidFill>
            <a:prstDash val="solid"/>
            <a:headEnd type="none" len="sm" w="sm"/>
            <a:tailEnd type="none" len="sm" w="sm"/>
          </a:ln>
        </p:spPr>
      </p:sp>
      <p:sp>
        <p:nvSpPr>
          <p:cNvPr name="TextBox 14" id="14"/>
          <p:cNvSpPr txBox="true"/>
          <p:nvPr/>
        </p:nvSpPr>
        <p:spPr>
          <a:xfrm rot="0">
            <a:off x="6201059" y="1635192"/>
            <a:ext cx="6770730" cy="3643164"/>
          </a:xfrm>
          <a:prstGeom prst="rect">
            <a:avLst/>
          </a:prstGeom>
        </p:spPr>
        <p:txBody>
          <a:bodyPr anchor="t" rtlCol="false" tIns="0" lIns="0" bIns="0" rIns="0">
            <a:spAutoFit/>
          </a:bodyPr>
          <a:lstStyle/>
          <a:p>
            <a:pPr algn="ctr" marL="0" indent="0" lvl="0">
              <a:lnSpc>
                <a:spcPts val="27950"/>
              </a:lnSpc>
              <a:spcBef>
                <a:spcPct val="0"/>
              </a:spcBef>
            </a:pPr>
            <a:r>
              <a:rPr lang="en-US" sz="23291" spc="-5">
                <a:solidFill>
                  <a:srgbClr val="000000"/>
                </a:solidFill>
                <a:latin typeface="Anastasia Script"/>
                <a:ea typeface="Anastasia Script"/>
                <a:cs typeface="Anastasia Script"/>
                <a:sym typeface="Anastasia Script"/>
              </a:rPr>
              <a:t>-01-</a:t>
            </a:r>
          </a:p>
        </p:txBody>
      </p:sp>
      <p:sp>
        <p:nvSpPr>
          <p:cNvPr name="TextBox 15" id="15"/>
          <p:cNvSpPr txBox="true"/>
          <p:nvPr/>
        </p:nvSpPr>
        <p:spPr>
          <a:xfrm rot="0">
            <a:off x="5067359" y="4876800"/>
            <a:ext cx="10111664" cy="1341948"/>
          </a:xfrm>
          <a:prstGeom prst="rect">
            <a:avLst/>
          </a:prstGeom>
        </p:spPr>
        <p:txBody>
          <a:bodyPr anchor="t" rtlCol="false" tIns="0" lIns="0" bIns="0" rIns="0">
            <a:spAutoFit/>
          </a:bodyPr>
          <a:lstStyle/>
          <a:p>
            <a:pPr algn="ctr">
              <a:lnSpc>
                <a:spcPts val="9859"/>
              </a:lnSpc>
              <a:spcBef>
                <a:spcPct val="0"/>
              </a:spcBef>
            </a:pPr>
            <a:r>
              <a:rPr lang="en-US" b="true" sz="7042" spc="77">
                <a:solidFill>
                  <a:srgbClr val="000000"/>
                </a:solidFill>
                <a:latin typeface="Times New Roman Medium"/>
                <a:ea typeface="Times New Roman Medium"/>
                <a:cs typeface="Times New Roman Medium"/>
                <a:sym typeface="Times New Roman Medium"/>
              </a:rPr>
              <a:t>BRIEF OF PROJECT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476713" y="2005948"/>
            <a:ext cx="14948379" cy="8133080"/>
          </a:xfrm>
          <a:prstGeom prst="rect">
            <a:avLst/>
          </a:prstGeom>
        </p:spPr>
        <p:txBody>
          <a:bodyPr anchor="t" rtlCol="false" tIns="0" lIns="0" bIns="0" rIns="0">
            <a:spAutoFit/>
          </a:bodyPr>
          <a:lstStyle/>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a:lnSpc>
                <a:spcPts val="3999"/>
              </a:lnSpc>
            </a:pPr>
          </a:p>
          <a:p>
            <a:pPr algn="l" marL="690874" indent="-345437" lvl="1">
              <a:lnSpc>
                <a:spcPts val="3999"/>
              </a:lnSpc>
              <a:buFont typeface="Arial"/>
              <a:buChar char="•"/>
            </a:pPr>
            <a:r>
              <a:rPr lang="en-US" sz="3199" strike="noStrike">
                <a:solidFill>
                  <a:srgbClr val="2B2A2A"/>
                </a:solidFill>
                <a:latin typeface="Times New Roman"/>
                <a:ea typeface="Times New Roman"/>
                <a:cs typeface="Times New Roman"/>
                <a:sym typeface="Times New Roman"/>
              </a:rPr>
              <a:t>To fix this, we rewrote the method so that it predicts each label based on the </a:t>
            </a:r>
            <a:r>
              <a:rPr lang="en-US" b="true" sz="3199" strike="noStrike">
                <a:solidFill>
                  <a:srgbClr val="2B2A2A"/>
                </a:solidFill>
                <a:latin typeface="Times New Roman Bold"/>
                <a:ea typeface="Times New Roman Bold"/>
                <a:cs typeface="Times New Roman Bold"/>
                <a:sym typeface="Times New Roman Bold"/>
              </a:rPr>
              <a:t>previously predicted label</a:t>
            </a:r>
            <a:r>
              <a:rPr lang="en-US" sz="3199" strike="noStrike">
                <a:solidFill>
                  <a:srgbClr val="2B2A2A"/>
                </a:solidFill>
                <a:latin typeface="Times New Roman"/>
                <a:ea typeface="Times New Roman"/>
                <a:cs typeface="Times New Roman"/>
                <a:sym typeface="Times New Roman"/>
              </a:rPr>
              <a:t> instead.</a:t>
            </a:r>
          </a:p>
        </p:txBody>
      </p:sp>
      <p:sp>
        <p:nvSpPr>
          <p:cNvPr name="Freeform 20" id="20"/>
          <p:cNvSpPr/>
          <p:nvPr/>
        </p:nvSpPr>
        <p:spPr>
          <a:xfrm flipH="false" flipV="false" rot="0">
            <a:off x="3065637" y="1636109"/>
            <a:ext cx="11770531" cy="7389770"/>
          </a:xfrm>
          <a:custGeom>
            <a:avLst/>
            <a:gdLst/>
            <a:ahLst/>
            <a:cxnLst/>
            <a:rect r="r" b="b" t="t" l="l"/>
            <a:pathLst>
              <a:path h="7389770" w="11770531">
                <a:moveTo>
                  <a:pt x="0" y="0"/>
                </a:moveTo>
                <a:lnTo>
                  <a:pt x="11770531" y="0"/>
                </a:lnTo>
                <a:lnTo>
                  <a:pt x="11770531" y="7389770"/>
                </a:lnTo>
                <a:lnTo>
                  <a:pt x="0" y="7389770"/>
                </a:lnTo>
                <a:lnTo>
                  <a:pt x="0" y="0"/>
                </a:lnTo>
                <a:close/>
              </a:path>
            </a:pathLst>
          </a:custGeom>
          <a:blipFill>
            <a:blip r:embed="rId8"/>
            <a:stretch>
              <a:fillRect l="0" t="0" r="0" b="0"/>
            </a:stretch>
          </a:blipFill>
        </p:spPr>
      </p:sp>
      <p:sp>
        <p:nvSpPr>
          <p:cNvPr name="TextBox 21" id="21"/>
          <p:cNvSpPr txBox="true"/>
          <p:nvPr/>
        </p:nvSpPr>
        <p:spPr>
          <a:xfrm rot="0">
            <a:off x="5288158" y="644104"/>
            <a:ext cx="7325488"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3.5 additional mentioned...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BFA692"/>
            </a:solidFill>
          </p:spPr>
        </p:sp>
        <p:sp>
          <p:nvSpPr>
            <p:cNvPr name="TextBox 4" id="4"/>
            <p:cNvSpPr txBox="true"/>
            <p:nvPr/>
          </p:nvSpPr>
          <p:spPr>
            <a:xfrm>
              <a:off x="0" y="-28575"/>
              <a:ext cx="812800"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2562845">
            <a:off x="14507443" y="303965"/>
            <a:ext cx="8881788" cy="9503858"/>
          </a:xfrm>
          <a:custGeom>
            <a:avLst/>
            <a:gdLst/>
            <a:ahLst/>
            <a:cxnLst/>
            <a:rect r="r" b="b" t="t" l="l"/>
            <a:pathLst>
              <a:path h="9503858" w="8881788">
                <a:moveTo>
                  <a:pt x="0" y="0"/>
                </a:moveTo>
                <a:lnTo>
                  <a:pt x="8881788" y="0"/>
                </a:lnTo>
                <a:lnTo>
                  <a:pt x="8881788" y="9503859"/>
                </a:lnTo>
                <a:lnTo>
                  <a:pt x="0" y="9503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086100" y="0"/>
            <a:ext cx="386195" cy="10287000"/>
            <a:chOff x="0" y="0"/>
            <a:chExt cx="101714" cy="2709333"/>
          </a:xfrm>
        </p:grpSpPr>
        <p:sp>
          <p:nvSpPr>
            <p:cNvPr name="Freeform 7" id="7"/>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8" id="8"/>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933712">
            <a:off x="216214" y="1331728"/>
            <a:ext cx="3077965" cy="5993060"/>
          </a:xfrm>
          <a:custGeom>
            <a:avLst/>
            <a:gdLst/>
            <a:ahLst/>
            <a:cxnLst/>
            <a:rect r="r" b="b" t="t" l="l"/>
            <a:pathLst>
              <a:path h="5993060" w="3077965">
                <a:moveTo>
                  <a:pt x="0" y="0"/>
                </a:moveTo>
                <a:lnTo>
                  <a:pt x="3077965" y="0"/>
                </a:lnTo>
                <a:lnTo>
                  <a:pt x="3077965" y="5993060"/>
                </a:lnTo>
                <a:lnTo>
                  <a:pt x="0" y="5993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2931863">
            <a:off x="15602230" y="7151302"/>
            <a:ext cx="2297969" cy="3827290"/>
          </a:xfrm>
          <a:custGeom>
            <a:avLst/>
            <a:gdLst/>
            <a:ahLst/>
            <a:cxnLst/>
            <a:rect r="r" b="b" t="t" l="l"/>
            <a:pathLst>
              <a:path h="3827290" w="2297969">
                <a:moveTo>
                  <a:pt x="0" y="0"/>
                </a:moveTo>
                <a:lnTo>
                  <a:pt x="2297969" y="0"/>
                </a:lnTo>
                <a:lnTo>
                  <a:pt x="2297969" y="3827290"/>
                </a:lnTo>
                <a:lnTo>
                  <a:pt x="0" y="3827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true" flipV="false" rot="-4482969">
            <a:off x="15886461" y="102580"/>
            <a:ext cx="2242086" cy="2476303"/>
          </a:xfrm>
          <a:custGeom>
            <a:avLst/>
            <a:gdLst/>
            <a:ahLst/>
            <a:cxnLst/>
            <a:rect r="r" b="b" t="t" l="l"/>
            <a:pathLst>
              <a:path h="2476303" w="2242086">
                <a:moveTo>
                  <a:pt x="2242086" y="0"/>
                </a:moveTo>
                <a:lnTo>
                  <a:pt x="0" y="0"/>
                </a:lnTo>
                <a:lnTo>
                  <a:pt x="0" y="2476303"/>
                </a:lnTo>
                <a:lnTo>
                  <a:pt x="2242086" y="2476303"/>
                </a:lnTo>
                <a:lnTo>
                  <a:pt x="224208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353444" y="5278356"/>
            <a:ext cx="9316577" cy="1307348"/>
          </a:xfrm>
          <a:custGeom>
            <a:avLst/>
            <a:gdLst/>
            <a:ahLst/>
            <a:cxnLst/>
            <a:rect r="r" b="b" t="t" l="l"/>
            <a:pathLst>
              <a:path h="1307348" w="9316577">
                <a:moveTo>
                  <a:pt x="0" y="0"/>
                </a:moveTo>
                <a:lnTo>
                  <a:pt x="9316577" y="0"/>
                </a:lnTo>
                <a:lnTo>
                  <a:pt x="9316577" y="1307349"/>
                </a:lnTo>
                <a:lnTo>
                  <a:pt x="0" y="1307349"/>
                </a:lnTo>
                <a:lnTo>
                  <a:pt x="0" y="0"/>
                </a:lnTo>
                <a:close/>
              </a:path>
            </a:pathLst>
          </a:custGeom>
          <a:blipFill>
            <a:blip r:embed="rId10">
              <a:alphaModFix amt="43000"/>
              <a:extLst>
                <a:ext uri="{96DAC541-7B7A-43D3-8B79-37D633B846F1}">
                  <asvg:svgBlip xmlns:asvg="http://schemas.microsoft.com/office/drawing/2016/SVG/main" r:embed="rId11"/>
                </a:ext>
              </a:extLst>
            </a:blip>
            <a:stretch>
              <a:fillRect l="0" t="0" r="0" b="0"/>
            </a:stretch>
          </a:blipFill>
        </p:spPr>
      </p:sp>
      <p:sp>
        <p:nvSpPr>
          <p:cNvPr name="AutoShape 13" id="13"/>
          <p:cNvSpPr/>
          <p:nvPr/>
        </p:nvSpPr>
        <p:spPr>
          <a:xfrm>
            <a:off x="9586424" y="4505159"/>
            <a:ext cx="876022" cy="0"/>
          </a:xfrm>
          <a:prstGeom prst="line">
            <a:avLst/>
          </a:prstGeom>
          <a:ln cap="flat" w="28575">
            <a:solidFill>
              <a:srgbClr val="5B5352"/>
            </a:solidFill>
            <a:prstDash val="solid"/>
            <a:headEnd type="none" len="sm" w="sm"/>
            <a:tailEnd type="none" len="sm" w="sm"/>
          </a:ln>
        </p:spPr>
      </p:sp>
      <p:sp>
        <p:nvSpPr>
          <p:cNvPr name="TextBox 14" id="14"/>
          <p:cNvSpPr txBox="true"/>
          <p:nvPr/>
        </p:nvSpPr>
        <p:spPr>
          <a:xfrm rot="0">
            <a:off x="6201059" y="1635192"/>
            <a:ext cx="6770730" cy="3643164"/>
          </a:xfrm>
          <a:prstGeom prst="rect">
            <a:avLst/>
          </a:prstGeom>
        </p:spPr>
        <p:txBody>
          <a:bodyPr anchor="t" rtlCol="false" tIns="0" lIns="0" bIns="0" rIns="0">
            <a:spAutoFit/>
          </a:bodyPr>
          <a:lstStyle/>
          <a:p>
            <a:pPr algn="ctr" marL="0" indent="0" lvl="0">
              <a:lnSpc>
                <a:spcPts val="27950"/>
              </a:lnSpc>
              <a:spcBef>
                <a:spcPct val="0"/>
              </a:spcBef>
            </a:pPr>
            <a:r>
              <a:rPr lang="en-US" sz="23291" spc="-5">
                <a:solidFill>
                  <a:srgbClr val="000000"/>
                </a:solidFill>
                <a:latin typeface="Anastasia Script"/>
                <a:ea typeface="Anastasia Script"/>
                <a:cs typeface="Anastasia Script"/>
                <a:sym typeface="Anastasia Script"/>
              </a:rPr>
              <a:t>-04-</a:t>
            </a:r>
          </a:p>
        </p:txBody>
      </p:sp>
      <p:sp>
        <p:nvSpPr>
          <p:cNvPr name="TextBox 15" id="15"/>
          <p:cNvSpPr txBox="true"/>
          <p:nvPr/>
        </p:nvSpPr>
        <p:spPr>
          <a:xfrm rot="0">
            <a:off x="4955901" y="4686353"/>
            <a:ext cx="10111664" cy="2596073"/>
          </a:xfrm>
          <a:prstGeom prst="rect">
            <a:avLst/>
          </a:prstGeom>
        </p:spPr>
        <p:txBody>
          <a:bodyPr anchor="t" rtlCol="false" tIns="0" lIns="0" bIns="0" rIns="0">
            <a:spAutoFit/>
          </a:bodyPr>
          <a:lstStyle/>
          <a:p>
            <a:pPr algn="ctr">
              <a:lnSpc>
                <a:spcPts val="9859"/>
              </a:lnSpc>
              <a:spcBef>
                <a:spcPct val="0"/>
              </a:spcBef>
            </a:pPr>
            <a:r>
              <a:rPr lang="en-US" b="true" sz="7042" spc="77">
                <a:solidFill>
                  <a:srgbClr val="000000"/>
                </a:solidFill>
                <a:latin typeface="Times New Roman Medium"/>
                <a:ea typeface="Times New Roman Medium"/>
                <a:cs typeface="Times New Roman Medium"/>
                <a:sym typeface="Times New Roman Medium"/>
              </a:rPr>
              <a:t>PRESENTATION &amp; CONCLUSION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5288158" y="644104"/>
            <a:ext cx="7325488"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4.0 presentation on web</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551098" y="2482992"/>
            <a:ext cx="15084261" cy="3084830"/>
          </a:xfrm>
          <a:prstGeom prst="rect">
            <a:avLst/>
          </a:prstGeom>
        </p:spPr>
        <p:txBody>
          <a:bodyPr anchor="t" rtlCol="false" tIns="0" lIns="0" bIns="0" rIns="0">
            <a:spAutoFit/>
          </a:bodyPr>
          <a:lstStyle/>
          <a:p>
            <a:pPr algn="l" marL="690874" indent="-345437" lvl="1">
              <a:lnSpc>
                <a:spcPts val="3999"/>
              </a:lnSpc>
              <a:buFont typeface="Arial"/>
              <a:buChar char="•"/>
            </a:pPr>
            <a:r>
              <a:rPr lang="en-US" sz="3199">
                <a:solidFill>
                  <a:srgbClr val="2B2A2A"/>
                </a:solidFill>
                <a:latin typeface="Times New Roman"/>
                <a:ea typeface="Times New Roman"/>
                <a:cs typeface="Times New Roman"/>
                <a:sym typeface="Times New Roman"/>
              </a:rPr>
              <a:t>In this project, our group designed features from the perspective of </a:t>
            </a:r>
            <a:r>
              <a:rPr lang="en-US" b="true" sz="3199">
                <a:solidFill>
                  <a:srgbClr val="BD0708"/>
                </a:solidFill>
                <a:latin typeface="Times New Roman Bold"/>
                <a:ea typeface="Times New Roman Bold"/>
                <a:cs typeface="Times New Roman Bold"/>
                <a:sym typeface="Times New Roman Bold"/>
              </a:rPr>
              <a:t>different languages</a:t>
            </a:r>
            <a:r>
              <a:rPr lang="en-US" sz="3199">
                <a:solidFill>
                  <a:srgbClr val="2B2A2A"/>
                </a:solidFill>
                <a:latin typeface="Times New Roman"/>
                <a:ea typeface="Times New Roman"/>
                <a:cs typeface="Times New Roman"/>
                <a:sym typeface="Times New Roman"/>
              </a:rPr>
              <a:t> and optimized the </a:t>
            </a:r>
            <a:r>
              <a:rPr lang="en-US" b="true" sz="3199">
                <a:solidFill>
                  <a:srgbClr val="BD0708"/>
                </a:solidFill>
                <a:latin typeface="Times New Roman Bold"/>
                <a:ea typeface="Times New Roman Bold"/>
                <a:cs typeface="Times New Roman Bold"/>
                <a:sym typeface="Times New Roman Bold"/>
              </a:rPr>
              <a:t>training logic</a:t>
            </a:r>
            <a:r>
              <a:rPr lang="en-US" sz="3199">
                <a:solidFill>
                  <a:srgbClr val="2B2A2A"/>
                </a:solidFill>
                <a:latin typeface="Times New Roman"/>
                <a:ea typeface="Times New Roman"/>
                <a:cs typeface="Times New Roman"/>
                <a:sym typeface="Times New Roman"/>
              </a:rPr>
              <a:t> to improve training efficiency, fully leveraging the advantages of MEMM in NER.</a:t>
            </a:r>
          </a:p>
          <a:p>
            <a:pPr algn="l">
              <a:lnSpc>
                <a:spcPts val="3999"/>
              </a:lnSpc>
            </a:pPr>
          </a:p>
          <a:p>
            <a:pPr algn="l" marL="690874" indent="-345437" lvl="1">
              <a:lnSpc>
                <a:spcPts val="3999"/>
              </a:lnSpc>
              <a:buFont typeface="Arial"/>
              <a:buChar char="•"/>
            </a:pPr>
            <a:r>
              <a:rPr lang="en-US" sz="3199">
                <a:solidFill>
                  <a:srgbClr val="2B2A2A"/>
                </a:solidFill>
                <a:latin typeface="Times New Roman"/>
                <a:ea typeface="Times New Roman"/>
                <a:cs typeface="Times New Roman"/>
                <a:sym typeface="Times New Roman"/>
              </a:rPr>
              <a:t>The final model achieved excellent results (shown in figure below) and proved effective in recognizing </a:t>
            </a:r>
            <a:r>
              <a:rPr lang="en-US" b="true" sz="3199">
                <a:solidFill>
                  <a:srgbClr val="BD0708"/>
                </a:solidFill>
                <a:latin typeface="Times New Roman Bold"/>
                <a:ea typeface="Times New Roman Bold"/>
                <a:cs typeface="Times New Roman Bold"/>
                <a:sym typeface="Times New Roman Bold"/>
              </a:rPr>
              <a:t>pinyin names</a:t>
            </a:r>
            <a:r>
              <a:rPr lang="en-US" sz="3199">
                <a:solidFill>
                  <a:srgbClr val="2B2A2A"/>
                </a:solidFill>
                <a:latin typeface="Times New Roman"/>
                <a:ea typeface="Times New Roman"/>
                <a:cs typeface="Times New Roman"/>
                <a:sym typeface="Times New Roman"/>
              </a:rPr>
              <a:t> and </a:t>
            </a:r>
            <a:r>
              <a:rPr lang="en-US" b="true" sz="3199">
                <a:solidFill>
                  <a:srgbClr val="BD0708"/>
                </a:solidFill>
                <a:latin typeface="Times New Roman Bold"/>
                <a:ea typeface="Times New Roman Bold"/>
                <a:cs typeface="Times New Roman Bold"/>
                <a:sym typeface="Times New Roman Bold"/>
              </a:rPr>
              <a:t>Latin variant</a:t>
            </a:r>
            <a:r>
              <a:rPr lang="en-US" sz="3199">
                <a:solidFill>
                  <a:srgbClr val="2B2A2A"/>
                </a:solidFill>
                <a:latin typeface="Times New Roman"/>
                <a:ea typeface="Times New Roman"/>
                <a:cs typeface="Times New Roman"/>
                <a:sym typeface="Times New Roman"/>
              </a:rPr>
              <a:t> names.</a:t>
            </a:r>
          </a:p>
        </p:txBody>
      </p:sp>
      <p:sp>
        <p:nvSpPr>
          <p:cNvPr name="Freeform 20" id="20"/>
          <p:cNvSpPr/>
          <p:nvPr/>
        </p:nvSpPr>
        <p:spPr>
          <a:xfrm flipH="false" flipV="false" rot="0">
            <a:off x="10344193" y="5720736"/>
            <a:ext cx="5638526" cy="4118924"/>
          </a:xfrm>
          <a:custGeom>
            <a:avLst/>
            <a:gdLst/>
            <a:ahLst/>
            <a:cxnLst/>
            <a:rect r="r" b="b" t="t" l="l"/>
            <a:pathLst>
              <a:path h="4118924" w="5638526">
                <a:moveTo>
                  <a:pt x="0" y="0"/>
                </a:moveTo>
                <a:lnTo>
                  <a:pt x="5638526" y="0"/>
                </a:lnTo>
                <a:lnTo>
                  <a:pt x="5638526" y="4118924"/>
                </a:lnTo>
                <a:lnTo>
                  <a:pt x="0" y="4118924"/>
                </a:lnTo>
                <a:lnTo>
                  <a:pt x="0" y="0"/>
                </a:lnTo>
                <a:close/>
              </a:path>
            </a:pathLst>
          </a:custGeom>
          <a:blipFill>
            <a:blip r:embed="rId8"/>
            <a:stretch>
              <a:fillRect l="0" t="0" r="0" b="0"/>
            </a:stretch>
          </a:blipFill>
        </p:spPr>
      </p:sp>
      <p:sp>
        <p:nvSpPr>
          <p:cNvPr name="TextBox 21" id="21"/>
          <p:cNvSpPr txBox="true"/>
          <p:nvPr/>
        </p:nvSpPr>
        <p:spPr>
          <a:xfrm rot="0">
            <a:off x="5288158" y="644104"/>
            <a:ext cx="7325488"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4.1 Conclusion</a:t>
            </a:r>
          </a:p>
        </p:txBody>
      </p:sp>
      <p:sp>
        <p:nvSpPr>
          <p:cNvPr name="TextBox 22" id="22"/>
          <p:cNvSpPr txBox="true"/>
          <p:nvPr/>
        </p:nvSpPr>
        <p:spPr>
          <a:xfrm rot="0">
            <a:off x="1601869" y="6000351"/>
            <a:ext cx="7542131" cy="1570355"/>
          </a:xfrm>
          <a:prstGeom prst="rect">
            <a:avLst/>
          </a:prstGeom>
        </p:spPr>
        <p:txBody>
          <a:bodyPr anchor="t" rtlCol="false" tIns="0" lIns="0" bIns="0" rIns="0">
            <a:spAutoFit/>
          </a:bodyPr>
          <a:lstStyle/>
          <a:p>
            <a:pPr algn="l" marL="690874" indent="-345437" lvl="1">
              <a:lnSpc>
                <a:spcPts val="3999"/>
              </a:lnSpc>
              <a:buFont typeface="Arial"/>
              <a:buChar char="•"/>
            </a:pPr>
            <a:r>
              <a:rPr lang="en-US" sz="3199">
                <a:solidFill>
                  <a:srgbClr val="2B2A2A"/>
                </a:solidFill>
                <a:latin typeface="Times New Roman"/>
                <a:ea typeface="Times New Roman"/>
                <a:cs typeface="Times New Roman"/>
                <a:sym typeface="Times New Roman"/>
              </a:rPr>
              <a:t>For the web interface, we used </a:t>
            </a:r>
            <a:r>
              <a:rPr lang="en-US" b="true" sz="3199">
                <a:solidFill>
                  <a:srgbClr val="BD0708"/>
                </a:solidFill>
                <a:latin typeface="Times New Roman Bold"/>
                <a:ea typeface="Times New Roman Bold"/>
                <a:cs typeface="Times New Roman Bold"/>
                <a:sym typeface="Times New Roman Bold"/>
              </a:rPr>
              <a:t>Gradio </a:t>
            </a:r>
            <a:r>
              <a:rPr lang="en-US" sz="3199">
                <a:solidFill>
                  <a:srgbClr val="2B2A2A"/>
                </a:solidFill>
                <a:latin typeface="Times New Roman"/>
                <a:ea typeface="Times New Roman"/>
                <a:cs typeface="Times New Roman"/>
                <a:sym typeface="Times New Roman"/>
              </a:rPr>
              <a:t>and called Python scripts to enable better interaction.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BFA692"/>
            </a:solidFill>
          </p:spPr>
        </p:sp>
        <p:sp>
          <p:nvSpPr>
            <p:cNvPr name="TextBox 4" id="4"/>
            <p:cNvSpPr txBox="true"/>
            <p:nvPr/>
          </p:nvSpPr>
          <p:spPr>
            <a:xfrm>
              <a:off x="0" y="-28575"/>
              <a:ext cx="812800"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2562845">
            <a:off x="13980746" y="303965"/>
            <a:ext cx="8881788" cy="9503858"/>
          </a:xfrm>
          <a:custGeom>
            <a:avLst/>
            <a:gdLst/>
            <a:ahLst/>
            <a:cxnLst/>
            <a:rect r="r" b="b" t="t" l="l"/>
            <a:pathLst>
              <a:path h="9503858" w="8881788">
                <a:moveTo>
                  <a:pt x="0" y="0"/>
                </a:moveTo>
                <a:lnTo>
                  <a:pt x="8881787" y="0"/>
                </a:lnTo>
                <a:lnTo>
                  <a:pt x="8881787" y="9503859"/>
                </a:lnTo>
                <a:lnTo>
                  <a:pt x="0" y="9503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086100" y="0"/>
            <a:ext cx="386195" cy="10287000"/>
            <a:chOff x="0" y="0"/>
            <a:chExt cx="101714" cy="2709333"/>
          </a:xfrm>
        </p:grpSpPr>
        <p:sp>
          <p:nvSpPr>
            <p:cNvPr name="Freeform 7" id="7"/>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8" id="8"/>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933712">
            <a:off x="4067" y="-50854"/>
            <a:ext cx="3077965" cy="5993060"/>
          </a:xfrm>
          <a:custGeom>
            <a:avLst/>
            <a:gdLst/>
            <a:ahLst/>
            <a:cxnLst/>
            <a:rect r="r" b="b" t="t" l="l"/>
            <a:pathLst>
              <a:path h="5993060" w="3077965">
                <a:moveTo>
                  <a:pt x="0" y="0"/>
                </a:moveTo>
                <a:lnTo>
                  <a:pt x="3077966" y="0"/>
                </a:lnTo>
                <a:lnTo>
                  <a:pt x="3077966" y="5993060"/>
                </a:lnTo>
                <a:lnTo>
                  <a:pt x="0" y="5993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2931863">
            <a:off x="15338882" y="7891971"/>
            <a:ext cx="2297969" cy="3827290"/>
          </a:xfrm>
          <a:custGeom>
            <a:avLst/>
            <a:gdLst/>
            <a:ahLst/>
            <a:cxnLst/>
            <a:rect r="r" b="b" t="t" l="l"/>
            <a:pathLst>
              <a:path h="3827290" w="2297969">
                <a:moveTo>
                  <a:pt x="0" y="0"/>
                </a:moveTo>
                <a:lnTo>
                  <a:pt x="2297968" y="0"/>
                </a:lnTo>
                <a:lnTo>
                  <a:pt x="2297968" y="3827290"/>
                </a:lnTo>
                <a:lnTo>
                  <a:pt x="0" y="3827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true" flipV="false" rot="-4482969">
            <a:off x="16074077" y="909086"/>
            <a:ext cx="2242086" cy="2476303"/>
          </a:xfrm>
          <a:custGeom>
            <a:avLst/>
            <a:gdLst/>
            <a:ahLst/>
            <a:cxnLst/>
            <a:rect r="r" b="b" t="t" l="l"/>
            <a:pathLst>
              <a:path h="2476303" w="2242086">
                <a:moveTo>
                  <a:pt x="2242086" y="0"/>
                </a:moveTo>
                <a:lnTo>
                  <a:pt x="0" y="0"/>
                </a:lnTo>
                <a:lnTo>
                  <a:pt x="0" y="2476303"/>
                </a:lnTo>
                <a:lnTo>
                  <a:pt x="2242086" y="2476303"/>
                </a:lnTo>
                <a:lnTo>
                  <a:pt x="224208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4151337">
            <a:off x="2341904" y="8081466"/>
            <a:ext cx="4149820" cy="4114800"/>
          </a:xfrm>
          <a:custGeom>
            <a:avLst/>
            <a:gdLst/>
            <a:ahLst/>
            <a:cxnLst/>
            <a:rect r="r" b="b" t="t" l="l"/>
            <a:pathLst>
              <a:path h="4114800" w="4149820">
                <a:moveTo>
                  <a:pt x="0" y="0"/>
                </a:moveTo>
                <a:lnTo>
                  <a:pt x="4149820" y="0"/>
                </a:lnTo>
                <a:lnTo>
                  <a:pt x="414982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1335664">
            <a:off x="9693093" y="-1786235"/>
            <a:ext cx="3423519" cy="3572470"/>
          </a:xfrm>
          <a:custGeom>
            <a:avLst/>
            <a:gdLst/>
            <a:ahLst/>
            <a:cxnLst/>
            <a:rect r="r" b="b" t="t" l="l"/>
            <a:pathLst>
              <a:path h="3572470" w="3423519">
                <a:moveTo>
                  <a:pt x="0" y="0"/>
                </a:moveTo>
                <a:lnTo>
                  <a:pt x="3423519" y="0"/>
                </a:lnTo>
                <a:lnTo>
                  <a:pt x="3423519" y="3572470"/>
                </a:lnTo>
                <a:lnTo>
                  <a:pt x="0" y="35724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4532029" y="3351452"/>
            <a:ext cx="11410893" cy="2751660"/>
          </a:xfrm>
          <a:prstGeom prst="rect">
            <a:avLst/>
          </a:prstGeom>
        </p:spPr>
        <p:txBody>
          <a:bodyPr anchor="t" rtlCol="false" tIns="0" lIns="0" bIns="0" rIns="0">
            <a:spAutoFit/>
          </a:bodyPr>
          <a:lstStyle/>
          <a:p>
            <a:pPr algn="l">
              <a:lnSpc>
                <a:spcPts val="20666"/>
              </a:lnSpc>
            </a:pPr>
            <a:r>
              <a:rPr lang="en-US" sz="13777" spc="399">
                <a:solidFill>
                  <a:srgbClr val="5B5352"/>
                </a:solidFill>
                <a:latin typeface="Adventurous"/>
                <a:ea typeface="Adventurous"/>
                <a:cs typeface="Adventurous"/>
                <a:sym typeface="Adventurous"/>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1295846" y="5125899"/>
            <a:ext cx="3034275" cy="499690"/>
            <a:chOff x="0" y="0"/>
            <a:chExt cx="4045700" cy="666253"/>
          </a:xfrm>
        </p:grpSpPr>
        <p:grpSp>
          <p:nvGrpSpPr>
            <p:cNvPr name="Group 19" id="19"/>
            <p:cNvGrpSpPr/>
            <p:nvPr/>
          </p:nvGrpSpPr>
          <p:grpSpPr>
            <a:xfrm rot="0">
              <a:off x="0" y="0"/>
              <a:ext cx="4045700" cy="666253"/>
              <a:chOff x="0" y="0"/>
              <a:chExt cx="1039241" cy="171144"/>
            </a:xfrm>
          </p:grpSpPr>
          <p:sp>
            <p:nvSpPr>
              <p:cNvPr name="Freeform 20" id="20"/>
              <p:cNvSpPr/>
              <p:nvPr/>
            </p:nvSpPr>
            <p:spPr>
              <a:xfrm flipH="false" flipV="false" rot="0">
                <a:off x="0" y="0"/>
                <a:ext cx="1039241" cy="171144"/>
              </a:xfrm>
              <a:custGeom>
                <a:avLst/>
                <a:gdLst/>
                <a:ahLst/>
                <a:cxnLst/>
                <a:rect r="r" b="b" t="t" l="l"/>
                <a:pathLst>
                  <a:path h="171144" w="1039241">
                    <a:moveTo>
                      <a:pt x="85572" y="0"/>
                    </a:moveTo>
                    <a:lnTo>
                      <a:pt x="953669" y="0"/>
                    </a:lnTo>
                    <a:cubicBezTo>
                      <a:pt x="976364" y="0"/>
                      <a:pt x="998130" y="9016"/>
                      <a:pt x="1014178" y="25063"/>
                    </a:cubicBezTo>
                    <a:cubicBezTo>
                      <a:pt x="1030226" y="41111"/>
                      <a:pt x="1039241" y="62877"/>
                      <a:pt x="1039241" y="85572"/>
                    </a:cubicBezTo>
                    <a:lnTo>
                      <a:pt x="1039241" y="85572"/>
                    </a:lnTo>
                    <a:cubicBezTo>
                      <a:pt x="1039241" y="108267"/>
                      <a:pt x="1030226" y="130033"/>
                      <a:pt x="1014178" y="146081"/>
                    </a:cubicBezTo>
                    <a:cubicBezTo>
                      <a:pt x="998130" y="162128"/>
                      <a:pt x="976364" y="171144"/>
                      <a:pt x="953669" y="171144"/>
                    </a:cubicBezTo>
                    <a:lnTo>
                      <a:pt x="85572" y="171144"/>
                    </a:lnTo>
                    <a:cubicBezTo>
                      <a:pt x="62877" y="171144"/>
                      <a:pt x="41111" y="162128"/>
                      <a:pt x="25063" y="146081"/>
                    </a:cubicBezTo>
                    <a:cubicBezTo>
                      <a:pt x="9016" y="130033"/>
                      <a:pt x="0" y="108267"/>
                      <a:pt x="0" y="85572"/>
                    </a:cubicBezTo>
                    <a:lnTo>
                      <a:pt x="0" y="85572"/>
                    </a:lnTo>
                    <a:cubicBezTo>
                      <a:pt x="0" y="62877"/>
                      <a:pt x="9016" y="41111"/>
                      <a:pt x="25063" y="25063"/>
                    </a:cubicBezTo>
                    <a:cubicBezTo>
                      <a:pt x="41111" y="9016"/>
                      <a:pt x="62877" y="0"/>
                      <a:pt x="85572" y="0"/>
                    </a:cubicBezTo>
                    <a:close/>
                  </a:path>
                </a:pathLst>
              </a:custGeom>
              <a:solidFill>
                <a:srgbClr val="BFA692"/>
              </a:solidFill>
              <a:ln w="9525" cap="rnd">
                <a:solidFill>
                  <a:srgbClr val="502B28"/>
                </a:solidFill>
                <a:prstDash val="solid"/>
                <a:round/>
              </a:ln>
            </p:spPr>
          </p:sp>
          <p:sp>
            <p:nvSpPr>
              <p:cNvPr name="TextBox 21" id="21"/>
              <p:cNvSpPr txBox="true"/>
              <p:nvPr/>
            </p:nvSpPr>
            <p:spPr>
              <a:xfrm>
                <a:off x="0" y="-47625"/>
                <a:ext cx="1039241" cy="218769"/>
              </a:xfrm>
              <a:prstGeom prst="rect">
                <a:avLst/>
              </a:prstGeom>
            </p:spPr>
            <p:txBody>
              <a:bodyPr anchor="ctr" rtlCol="false" tIns="34493" lIns="34493" bIns="34493" rIns="34493"/>
              <a:lstStyle/>
              <a:p>
                <a:pPr algn="ctr" marL="0" indent="0" lvl="0">
                  <a:lnSpc>
                    <a:spcPts val="2896"/>
                  </a:lnSpc>
                  <a:spcBef>
                    <a:spcPct val="0"/>
                  </a:spcBef>
                </a:pPr>
              </a:p>
            </p:txBody>
          </p:sp>
        </p:grpSp>
        <p:sp>
          <p:nvSpPr>
            <p:cNvPr name="TextBox 22" id="22"/>
            <p:cNvSpPr txBox="true"/>
            <p:nvPr/>
          </p:nvSpPr>
          <p:spPr>
            <a:xfrm rot="0">
              <a:off x="292086" y="-16160"/>
              <a:ext cx="3461527" cy="613198"/>
            </a:xfrm>
            <a:prstGeom prst="rect">
              <a:avLst/>
            </a:prstGeom>
          </p:spPr>
          <p:txBody>
            <a:bodyPr anchor="t" rtlCol="false" tIns="0" lIns="0" bIns="0" rIns="0">
              <a:spAutoFit/>
            </a:bodyPr>
            <a:lstStyle/>
            <a:p>
              <a:pPr algn="ctr" marL="0" indent="0" lvl="0">
                <a:lnSpc>
                  <a:spcPts val="3919"/>
                </a:lnSpc>
                <a:spcBef>
                  <a:spcPct val="0"/>
                </a:spcBef>
              </a:pPr>
              <a:r>
                <a:rPr lang="en-US" b="true" sz="2799" spc="279">
                  <a:solidFill>
                    <a:srgbClr val="000000"/>
                  </a:solidFill>
                  <a:latin typeface="思源黑体 1 Bold"/>
                  <a:ea typeface="思源黑体 1 Bold"/>
                  <a:cs typeface="思源黑体 1 Bold"/>
                  <a:sym typeface="思源黑体 1 Bold"/>
                </a:rPr>
                <a:t>Backend</a:t>
              </a:r>
            </a:p>
          </p:txBody>
        </p:sp>
      </p:grpSp>
      <p:grpSp>
        <p:nvGrpSpPr>
          <p:cNvPr name="Group 23" id="23"/>
          <p:cNvGrpSpPr/>
          <p:nvPr/>
        </p:nvGrpSpPr>
        <p:grpSpPr>
          <a:xfrm rot="0">
            <a:off x="3377823" y="5143500"/>
            <a:ext cx="3034275" cy="499689"/>
            <a:chOff x="0" y="0"/>
            <a:chExt cx="4045700" cy="666253"/>
          </a:xfrm>
        </p:grpSpPr>
        <p:grpSp>
          <p:nvGrpSpPr>
            <p:cNvPr name="Group 24" id="24"/>
            <p:cNvGrpSpPr/>
            <p:nvPr/>
          </p:nvGrpSpPr>
          <p:grpSpPr>
            <a:xfrm rot="0">
              <a:off x="0" y="0"/>
              <a:ext cx="4045700" cy="666253"/>
              <a:chOff x="0" y="0"/>
              <a:chExt cx="1039241" cy="171144"/>
            </a:xfrm>
          </p:grpSpPr>
          <p:sp>
            <p:nvSpPr>
              <p:cNvPr name="Freeform 25" id="25"/>
              <p:cNvSpPr/>
              <p:nvPr/>
            </p:nvSpPr>
            <p:spPr>
              <a:xfrm flipH="false" flipV="false" rot="0">
                <a:off x="0" y="0"/>
                <a:ext cx="1039241" cy="171144"/>
              </a:xfrm>
              <a:custGeom>
                <a:avLst/>
                <a:gdLst/>
                <a:ahLst/>
                <a:cxnLst/>
                <a:rect r="r" b="b" t="t" l="l"/>
                <a:pathLst>
                  <a:path h="171144" w="1039241">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BFA692"/>
              </a:solidFill>
              <a:ln w="9525" cap="rnd">
                <a:solidFill>
                  <a:srgbClr val="502B28"/>
                </a:solidFill>
                <a:prstDash val="solid"/>
                <a:round/>
              </a:ln>
            </p:spPr>
          </p:sp>
          <p:sp>
            <p:nvSpPr>
              <p:cNvPr name="TextBox 26" id="26"/>
              <p:cNvSpPr txBox="true"/>
              <p:nvPr/>
            </p:nvSpPr>
            <p:spPr>
              <a:xfrm>
                <a:off x="0" y="-47625"/>
                <a:ext cx="1039241" cy="218769"/>
              </a:xfrm>
              <a:prstGeom prst="rect">
                <a:avLst/>
              </a:prstGeom>
            </p:spPr>
            <p:txBody>
              <a:bodyPr anchor="ctr" rtlCol="false" tIns="34493" lIns="34493" bIns="34493" rIns="34493"/>
              <a:lstStyle/>
              <a:p>
                <a:pPr algn="ctr" marL="0" indent="0" lvl="0">
                  <a:lnSpc>
                    <a:spcPts val="2896"/>
                  </a:lnSpc>
                  <a:spcBef>
                    <a:spcPct val="0"/>
                  </a:spcBef>
                </a:pPr>
              </a:p>
            </p:txBody>
          </p:sp>
        </p:grpSp>
        <p:sp>
          <p:nvSpPr>
            <p:cNvPr name="TextBox 27" id="27"/>
            <p:cNvSpPr txBox="true"/>
            <p:nvPr/>
          </p:nvSpPr>
          <p:spPr>
            <a:xfrm rot="0">
              <a:off x="292086" y="-16160"/>
              <a:ext cx="3461527" cy="613198"/>
            </a:xfrm>
            <a:prstGeom prst="rect">
              <a:avLst/>
            </a:prstGeom>
          </p:spPr>
          <p:txBody>
            <a:bodyPr anchor="t" rtlCol="false" tIns="0" lIns="0" bIns="0" rIns="0">
              <a:spAutoFit/>
            </a:bodyPr>
            <a:lstStyle/>
            <a:p>
              <a:pPr algn="ctr" marL="0" indent="0" lvl="0">
                <a:lnSpc>
                  <a:spcPts val="3919"/>
                </a:lnSpc>
                <a:spcBef>
                  <a:spcPct val="0"/>
                </a:spcBef>
              </a:pPr>
              <a:r>
                <a:rPr lang="en-US" b="true" sz="2799" spc="279">
                  <a:solidFill>
                    <a:srgbClr val="000000"/>
                  </a:solidFill>
                  <a:latin typeface="思源黑体 1 Bold"/>
                  <a:ea typeface="思源黑体 1 Bold"/>
                  <a:cs typeface="思源黑体 1 Bold"/>
                  <a:sym typeface="思源黑体 1 Bold"/>
                </a:rPr>
                <a:t>Frontend</a:t>
              </a:r>
            </a:p>
          </p:txBody>
        </p:sp>
      </p:grpSp>
      <p:grpSp>
        <p:nvGrpSpPr>
          <p:cNvPr name="Group 28" id="28"/>
          <p:cNvGrpSpPr/>
          <p:nvPr/>
        </p:nvGrpSpPr>
        <p:grpSpPr>
          <a:xfrm rot="0">
            <a:off x="4894961" y="593505"/>
            <a:ext cx="7918023" cy="870389"/>
            <a:chOff x="0" y="0"/>
            <a:chExt cx="10557364" cy="1160519"/>
          </a:xfrm>
        </p:grpSpPr>
        <p:sp>
          <p:nvSpPr>
            <p:cNvPr name="Freeform 29" id="29"/>
            <p:cNvSpPr/>
            <p:nvPr/>
          </p:nvSpPr>
          <p:spPr>
            <a:xfrm flipH="false" flipV="false" rot="0">
              <a:off x="2403145" y="0"/>
              <a:ext cx="6524482" cy="915548"/>
            </a:xfrm>
            <a:custGeom>
              <a:avLst/>
              <a:gdLst/>
              <a:ahLst/>
              <a:cxnLst/>
              <a:rect r="r" b="b" t="t" l="l"/>
              <a:pathLst>
                <a:path h="915548" w="6524482">
                  <a:moveTo>
                    <a:pt x="0" y="0"/>
                  </a:moveTo>
                  <a:lnTo>
                    <a:pt x="6524482" y="0"/>
                  </a:lnTo>
                  <a:lnTo>
                    <a:pt x="6524482" y="915548"/>
                  </a:lnTo>
                  <a:lnTo>
                    <a:pt x="0" y="915548"/>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TextBox 30" id="30"/>
            <p:cNvSpPr txBox="true"/>
            <p:nvPr/>
          </p:nvSpPr>
          <p:spPr>
            <a:xfrm rot="0">
              <a:off x="0" y="-94357"/>
              <a:ext cx="10557364" cy="1254876"/>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1.0 Brief of projecf</a:t>
              </a:r>
            </a:p>
          </p:txBody>
        </p:sp>
      </p:grpSp>
      <p:grpSp>
        <p:nvGrpSpPr>
          <p:cNvPr name="Group 31" id="31"/>
          <p:cNvGrpSpPr/>
          <p:nvPr/>
        </p:nvGrpSpPr>
        <p:grpSpPr>
          <a:xfrm rot="0">
            <a:off x="1860501" y="1879367"/>
            <a:ext cx="14566998" cy="2827432"/>
            <a:chOff x="0" y="0"/>
            <a:chExt cx="3836576" cy="744673"/>
          </a:xfrm>
        </p:grpSpPr>
        <p:sp>
          <p:nvSpPr>
            <p:cNvPr name="Freeform 32" id="32"/>
            <p:cNvSpPr/>
            <p:nvPr/>
          </p:nvSpPr>
          <p:spPr>
            <a:xfrm flipH="false" flipV="false" rot="0">
              <a:off x="0" y="0"/>
              <a:ext cx="3836576" cy="744673"/>
            </a:xfrm>
            <a:custGeom>
              <a:avLst/>
              <a:gdLst/>
              <a:ahLst/>
              <a:cxnLst/>
              <a:rect r="r" b="b" t="t" l="l"/>
              <a:pathLst>
                <a:path h="744673" w="3836576">
                  <a:moveTo>
                    <a:pt x="27105" y="0"/>
                  </a:moveTo>
                  <a:lnTo>
                    <a:pt x="3809471" y="0"/>
                  </a:lnTo>
                  <a:cubicBezTo>
                    <a:pt x="3824440" y="0"/>
                    <a:pt x="3836576" y="12135"/>
                    <a:pt x="3836576" y="27105"/>
                  </a:cubicBezTo>
                  <a:lnTo>
                    <a:pt x="3836576" y="717568"/>
                  </a:lnTo>
                  <a:cubicBezTo>
                    <a:pt x="3836576" y="732538"/>
                    <a:pt x="3824440" y="744673"/>
                    <a:pt x="3809471" y="744673"/>
                  </a:cubicBezTo>
                  <a:lnTo>
                    <a:pt x="27105" y="744673"/>
                  </a:lnTo>
                  <a:cubicBezTo>
                    <a:pt x="12135" y="744673"/>
                    <a:pt x="0" y="732538"/>
                    <a:pt x="0" y="717568"/>
                  </a:cubicBezTo>
                  <a:lnTo>
                    <a:pt x="0" y="27105"/>
                  </a:lnTo>
                  <a:cubicBezTo>
                    <a:pt x="0" y="12135"/>
                    <a:pt x="12135" y="0"/>
                    <a:pt x="27105" y="0"/>
                  </a:cubicBezTo>
                  <a:close/>
                </a:path>
              </a:pathLst>
            </a:custGeom>
            <a:solidFill>
              <a:srgbClr val="E0D4C6"/>
            </a:solidFill>
          </p:spPr>
        </p:sp>
        <p:sp>
          <p:nvSpPr>
            <p:cNvPr name="TextBox 33" id="33"/>
            <p:cNvSpPr txBox="true"/>
            <p:nvPr/>
          </p:nvSpPr>
          <p:spPr>
            <a:xfrm>
              <a:off x="0" y="-28575"/>
              <a:ext cx="3836576" cy="773248"/>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2042070" y="1957043"/>
            <a:ext cx="13973331" cy="2777496"/>
          </a:xfrm>
          <a:prstGeom prst="rect">
            <a:avLst/>
          </a:prstGeom>
        </p:spPr>
        <p:txBody>
          <a:bodyPr anchor="t" rtlCol="false" tIns="0" lIns="0" bIns="0" rIns="0">
            <a:spAutoFit/>
          </a:bodyPr>
          <a:lstStyle/>
          <a:p>
            <a:pPr algn="ctr">
              <a:lnSpc>
                <a:spcPts val="4309"/>
              </a:lnSpc>
              <a:spcBef>
                <a:spcPct val="0"/>
              </a:spcBef>
            </a:pPr>
            <a:r>
              <a:rPr lang="en-US" sz="3077">
                <a:solidFill>
                  <a:srgbClr val="000000"/>
                </a:solidFill>
                <a:latin typeface="Times New Roman"/>
                <a:ea typeface="Times New Roman"/>
                <a:cs typeface="Times New Roman"/>
                <a:sym typeface="Times New Roman"/>
              </a:rPr>
              <a:t>This project identifies the names of people in the text through the Maximum Entropy Markov Model (MEMM), relying on feature engineering and the maximum entropy classifier for training and prediction. It is capable of making word-by-word predictions for the input sentences and can save and load the best model for subsequent applications</a:t>
            </a:r>
          </a:p>
        </p:txBody>
      </p:sp>
      <p:grpSp>
        <p:nvGrpSpPr>
          <p:cNvPr name="Group 35" id="35"/>
          <p:cNvGrpSpPr/>
          <p:nvPr/>
        </p:nvGrpSpPr>
        <p:grpSpPr>
          <a:xfrm rot="0">
            <a:off x="1463904" y="5898564"/>
            <a:ext cx="7145204" cy="3423108"/>
            <a:chOff x="0" y="0"/>
            <a:chExt cx="1881865" cy="901559"/>
          </a:xfrm>
        </p:grpSpPr>
        <p:sp>
          <p:nvSpPr>
            <p:cNvPr name="Freeform 36" id="36"/>
            <p:cNvSpPr/>
            <p:nvPr/>
          </p:nvSpPr>
          <p:spPr>
            <a:xfrm flipH="false" flipV="false" rot="0">
              <a:off x="0" y="0"/>
              <a:ext cx="1881865" cy="901559"/>
            </a:xfrm>
            <a:custGeom>
              <a:avLst/>
              <a:gdLst/>
              <a:ahLst/>
              <a:cxnLst/>
              <a:rect r="r" b="b" t="t" l="l"/>
              <a:pathLst>
                <a:path h="901559" w="1881865">
                  <a:moveTo>
                    <a:pt x="55259" y="0"/>
                  </a:moveTo>
                  <a:lnTo>
                    <a:pt x="1826605" y="0"/>
                  </a:lnTo>
                  <a:cubicBezTo>
                    <a:pt x="1857124" y="0"/>
                    <a:pt x="1881865" y="24740"/>
                    <a:pt x="1881865" y="55259"/>
                  </a:cubicBezTo>
                  <a:lnTo>
                    <a:pt x="1881865" y="846300"/>
                  </a:lnTo>
                  <a:cubicBezTo>
                    <a:pt x="1881865" y="876819"/>
                    <a:pt x="1857124" y="901559"/>
                    <a:pt x="1826605" y="901559"/>
                  </a:cubicBezTo>
                  <a:lnTo>
                    <a:pt x="55259" y="901559"/>
                  </a:lnTo>
                  <a:cubicBezTo>
                    <a:pt x="24740" y="901559"/>
                    <a:pt x="0" y="876819"/>
                    <a:pt x="0" y="846300"/>
                  </a:cubicBezTo>
                  <a:lnTo>
                    <a:pt x="0" y="55259"/>
                  </a:lnTo>
                  <a:cubicBezTo>
                    <a:pt x="0" y="24740"/>
                    <a:pt x="24740" y="0"/>
                    <a:pt x="55259" y="0"/>
                  </a:cubicBezTo>
                  <a:close/>
                </a:path>
              </a:pathLst>
            </a:custGeom>
            <a:gradFill rotWithShape="true">
              <a:gsLst>
                <a:gs pos="0">
                  <a:srgbClr val="FFDE59">
                    <a:alpha val="100000"/>
                  </a:srgbClr>
                </a:gs>
                <a:gs pos="100000">
                  <a:srgbClr val="FF914D">
                    <a:alpha val="100000"/>
                  </a:srgbClr>
                </a:gs>
              </a:gsLst>
              <a:lin ang="0"/>
            </a:gradFill>
          </p:spPr>
        </p:sp>
        <p:sp>
          <p:nvSpPr>
            <p:cNvPr name="TextBox 37" id="37"/>
            <p:cNvSpPr txBox="true"/>
            <p:nvPr/>
          </p:nvSpPr>
          <p:spPr>
            <a:xfrm>
              <a:off x="0" y="-28575"/>
              <a:ext cx="1881865" cy="930134"/>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656692" y="5957515"/>
            <a:ext cx="6759628" cy="3165210"/>
          </a:xfrm>
          <a:prstGeom prst="rect">
            <a:avLst/>
          </a:prstGeom>
        </p:spPr>
        <p:txBody>
          <a:bodyPr anchor="t" rtlCol="false" tIns="0" lIns="0" bIns="0" rIns="0">
            <a:spAutoFit/>
          </a:bodyPr>
          <a:lstStyle/>
          <a:p>
            <a:pPr algn="ctr">
              <a:lnSpc>
                <a:spcPts val="3421"/>
              </a:lnSpc>
            </a:pPr>
            <a:r>
              <a:rPr lang="en-US" sz="2443">
                <a:solidFill>
                  <a:srgbClr val="000000"/>
                </a:solidFill>
                <a:latin typeface="Times New Roman"/>
                <a:ea typeface="Times New Roman"/>
                <a:cs typeface="Times New Roman"/>
                <a:sym typeface="Times New Roman"/>
              </a:rPr>
              <a:t>Gradio interface</a:t>
            </a:r>
          </a:p>
          <a:p>
            <a:pPr algn="ctr">
              <a:lnSpc>
                <a:spcPts val="3732"/>
              </a:lnSpc>
            </a:pPr>
            <a:r>
              <a:rPr lang="en-US" sz="2666">
                <a:solidFill>
                  <a:srgbClr val="000000"/>
                </a:solidFill>
                <a:latin typeface="Times New Roman"/>
                <a:ea typeface="Times New Roman"/>
                <a:cs typeface="Times New Roman"/>
                <a:sym typeface="Times New Roman"/>
              </a:rPr>
              <a:t>Gradio is used to quickly build Web interfaces, allowing users to interact with models through sliders, text boxes and buttons</a:t>
            </a:r>
          </a:p>
          <a:p>
            <a:pPr algn="ctr">
              <a:lnSpc>
                <a:spcPts val="3421"/>
              </a:lnSpc>
              <a:spcBef>
                <a:spcPct val="0"/>
              </a:spcBef>
            </a:pPr>
            <a:r>
              <a:rPr lang="en-US" sz="2443">
                <a:solidFill>
                  <a:srgbClr val="000000"/>
                </a:solidFill>
                <a:latin typeface="Times New Roman"/>
                <a:ea typeface="Times New Roman"/>
                <a:cs typeface="Times New Roman"/>
                <a:sym typeface="Times New Roman"/>
              </a:rPr>
              <a:t>This interface is divided into two tabs. One is for training and visualization, and the other is for sentence prediction.</a:t>
            </a:r>
          </a:p>
        </p:txBody>
      </p:sp>
      <p:grpSp>
        <p:nvGrpSpPr>
          <p:cNvPr name="Group 39" id="39"/>
          <p:cNvGrpSpPr/>
          <p:nvPr/>
        </p:nvGrpSpPr>
        <p:grpSpPr>
          <a:xfrm rot="0">
            <a:off x="9501343" y="5898564"/>
            <a:ext cx="7589155" cy="3578859"/>
            <a:chOff x="0" y="0"/>
            <a:chExt cx="1998790" cy="942580"/>
          </a:xfrm>
        </p:grpSpPr>
        <p:sp>
          <p:nvSpPr>
            <p:cNvPr name="Freeform 40" id="40"/>
            <p:cNvSpPr/>
            <p:nvPr/>
          </p:nvSpPr>
          <p:spPr>
            <a:xfrm flipH="false" flipV="false" rot="0">
              <a:off x="0" y="0"/>
              <a:ext cx="1998790" cy="942580"/>
            </a:xfrm>
            <a:custGeom>
              <a:avLst/>
              <a:gdLst/>
              <a:ahLst/>
              <a:cxnLst/>
              <a:rect r="r" b="b" t="t" l="l"/>
              <a:pathLst>
                <a:path h="942580" w="1998790">
                  <a:moveTo>
                    <a:pt x="52027" y="0"/>
                  </a:moveTo>
                  <a:lnTo>
                    <a:pt x="1946763" y="0"/>
                  </a:lnTo>
                  <a:cubicBezTo>
                    <a:pt x="1960561" y="0"/>
                    <a:pt x="1973794" y="5481"/>
                    <a:pt x="1983551" y="15238"/>
                  </a:cubicBezTo>
                  <a:cubicBezTo>
                    <a:pt x="1993308" y="24995"/>
                    <a:pt x="1998790" y="38228"/>
                    <a:pt x="1998790" y="52027"/>
                  </a:cubicBezTo>
                  <a:lnTo>
                    <a:pt x="1998790" y="890553"/>
                  </a:lnTo>
                  <a:cubicBezTo>
                    <a:pt x="1998790" y="919287"/>
                    <a:pt x="1975496" y="942580"/>
                    <a:pt x="1946763" y="942580"/>
                  </a:cubicBezTo>
                  <a:lnTo>
                    <a:pt x="52027" y="942580"/>
                  </a:lnTo>
                  <a:cubicBezTo>
                    <a:pt x="23293" y="942580"/>
                    <a:pt x="0" y="919287"/>
                    <a:pt x="0" y="890553"/>
                  </a:cubicBezTo>
                  <a:lnTo>
                    <a:pt x="0" y="52027"/>
                  </a:lnTo>
                  <a:cubicBezTo>
                    <a:pt x="0" y="23293"/>
                    <a:pt x="23293" y="0"/>
                    <a:pt x="52027" y="0"/>
                  </a:cubicBezTo>
                  <a:close/>
                </a:path>
              </a:pathLst>
            </a:custGeom>
            <a:gradFill rotWithShape="true">
              <a:gsLst>
                <a:gs pos="0">
                  <a:srgbClr val="A6A6A6">
                    <a:alpha val="100000"/>
                  </a:srgbClr>
                </a:gs>
                <a:gs pos="100000">
                  <a:srgbClr val="FFFFFF">
                    <a:alpha val="100000"/>
                  </a:srgbClr>
                </a:gs>
              </a:gsLst>
              <a:lin ang="0"/>
            </a:gradFill>
          </p:spPr>
        </p:sp>
        <p:sp>
          <p:nvSpPr>
            <p:cNvPr name="TextBox 41" id="41"/>
            <p:cNvSpPr txBox="true"/>
            <p:nvPr/>
          </p:nvSpPr>
          <p:spPr>
            <a:xfrm>
              <a:off x="0" y="-28575"/>
              <a:ext cx="1998790" cy="971155"/>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9530385" y="5947264"/>
            <a:ext cx="7560113" cy="3268557"/>
          </a:xfrm>
          <a:prstGeom prst="rect">
            <a:avLst/>
          </a:prstGeom>
        </p:spPr>
        <p:txBody>
          <a:bodyPr anchor="t" rtlCol="false" tIns="0" lIns="0" bIns="0" rIns="0">
            <a:spAutoFit/>
          </a:bodyPr>
          <a:lstStyle/>
          <a:p>
            <a:pPr algn="ctr">
              <a:lnSpc>
                <a:spcPts val="3194"/>
              </a:lnSpc>
              <a:spcBef>
                <a:spcPct val="0"/>
              </a:spcBef>
            </a:pPr>
            <a:r>
              <a:rPr lang="en-US" sz="2282">
                <a:solidFill>
                  <a:srgbClr val="000000"/>
                </a:solidFill>
                <a:latin typeface="Times New Roman"/>
                <a:ea typeface="Times New Roman"/>
                <a:cs typeface="Times New Roman"/>
                <a:sym typeface="Times New Roman"/>
              </a:rPr>
              <a:t>This code implements a named entity recognition (NER) system based on the Maximum Entropy Markov Model (MEMM). It can train a model to identify named entities in the text by extracting text features and return the label of each word when making predictions. During the training process, the model will be evaluated based on indicators such as accuracy and recall rate, and ultimately the best model will be saved for subsequent use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BFA692"/>
            </a:solidFill>
          </p:spPr>
        </p:sp>
        <p:sp>
          <p:nvSpPr>
            <p:cNvPr name="TextBox 4" id="4"/>
            <p:cNvSpPr txBox="true"/>
            <p:nvPr/>
          </p:nvSpPr>
          <p:spPr>
            <a:xfrm>
              <a:off x="0" y="-28575"/>
              <a:ext cx="812800"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2562845">
            <a:off x="14507443" y="303965"/>
            <a:ext cx="8881788" cy="9503858"/>
          </a:xfrm>
          <a:custGeom>
            <a:avLst/>
            <a:gdLst/>
            <a:ahLst/>
            <a:cxnLst/>
            <a:rect r="r" b="b" t="t" l="l"/>
            <a:pathLst>
              <a:path h="9503858" w="8881788">
                <a:moveTo>
                  <a:pt x="0" y="0"/>
                </a:moveTo>
                <a:lnTo>
                  <a:pt x="8881788" y="0"/>
                </a:lnTo>
                <a:lnTo>
                  <a:pt x="8881788" y="9503859"/>
                </a:lnTo>
                <a:lnTo>
                  <a:pt x="0" y="9503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086100" y="0"/>
            <a:ext cx="386195" cy="10287000"/>
            <a:chOff x="0" y="0"/>
            <a:chExt cx="101714" cy="2709333"/>
          </a:xfrm>
        </p:grpSpPr>
        <p:sp>
          <p:nvSpPr>
            <p:cNvPr name="Freeform 7" id="7"/>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8" id="8"/>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933712">
            <a:off x="216214" y="1331728"/>
            <a:ext cx="3077965" cy="5993060"/>
          </a:xfrm>
          <a:custGeom>
            <a:avLst/>
            <a:gdLst/>
            <a:ahLst/>
            <a:cxnLst/>
            <a:rect r="r" b="b" t="t" l="l"/>
            <a:pathLst>
              <a:path h="5993060" w="3077965">
                <a:moveTo>
                  <a:pt x="0" y="0"/>
                </a:moveTo>
                <a:lnTo>
                  <a:pt x="3077965" y="0"/>
                </a:lnTo>
                <a:lnTo>
                  <a:pt x="3077965" y="5993060"/>
                </a:lnTo>
                <a:lnTo>
                  <a:pt x="0" y="5993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2931863">
            <a:off x="15602230" y="7151302"/>
            <a:ext cx="2297969" cy="3827290"/>
          </a:xfrm>
          <a:custGeom>
            <a:avLst/>
            <a:gdLst/>
            <a:ahLst/>
            <a:cxnLst/>
            <a:rect r="r" b="b" t="t" l="l"/>
            <a:pathLst>
              <a:path h="3827290" w="2297969">
                <a:moveTo>
                  <a:pt x="0" y="0"/>
                </a:moveTo>
                <a:lnTo>
                  <a:pt x="2297969" y="0"/>
                </a:lnTo>
                <a:lnTo>
                  <a:pt x="2297969" y="3827290"/>
                </a:lnTo>
                <a:lnTo>
                  <a:pt x="0" y="38272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true" flipV="false" rot="-4482969">
            <a:off x="15886461" y="102580"/>
            <a:ext cx="2242086" cy="2476303"/>
          </a:xfrm>
          <a:custGeom>
            <a:avLst/>
            <a:gdLst/>
            <a:ahLst/>
            <a:cxnLst/>
            <a:rect r="r" b="b" t="t" l="l"/>
            <a:pathLst>
              <a:path h="2476303" w="2242086">
                <a:moveTo>
                  <a:pt x="2242086" y="0"/>
                </a:moveTo>
                <a:lnTo>
                  <a:pt x="0" y="0"/>
                </a:lnTo>
                <a:lnTo>
                  <a:pt x="0" y="2476303"/>
                </a:lnTo>
                <a:lnTo>
                  <a:pt x="2242086" y="2476303"/>
                </a:lnTo>
                <a:lnTo>
                  <a:pt x="224208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201059" y="5055895"/>
            <a:ext cx="7621348" cy="1069465"/>
          </a:xfrm>
          <a:custGeom>
            <a:avLst/>
            <a:gdLst/>
            <a:ahLst/>
            <a:cxnLst/>
            <a:rect r="r" b="b" t="t" l="l"/>
            <a:pathLst>
              <a:path h="1069465" w="7621348">
                <a:moveTo>
                  <a:pt x="0" y="0"/>
                </a:moveTo>
                <a:lnTo>
                  <a:pt x="7621348" y="0"/>
                </a:lnTo>
                <a:lnTo>
                  <a:pt x="7621348" y="1069465"/>
                </a:lnTo>
                <a:lnTo>
                  <a:pt x="0" y="1069465"/>
                </a:lnTo>
                <a:lnTo>
                  <a:pt x="0" y="0"/>
                </a:lnTo>
                <a:close/>
              </a:path>
            </a:pathLst>
          </a:custGeom>
          <a:blipFill>
            <a:blip r:embed="rId10">
              <a:alphaModFix amt="43000"/>
              <a:extLst>
                <a:ext uri="{96DAC541-7B7A-43D3-8B79-37D633B846F1}">
                  <asvg:svgBlip xmlns:asvg="http://schemas.microsoft.com/office/drawing/2016/SVG/main" r:embed="rId11"/>
                </a:ext>
              </a:extLst>
            </a:blip>
            <a:stretch>
              <a:fillRect l="0" t="0" r="0" b="0"/>
            </a:stretch>
          </a:blipFill>
        </p:spPr>
      </p:sp>
      <p:sp>
        <p:nvSpPr>
          <p:cNvPr name="AutoShape 13" id="13"/>
          <p:cNvSpPr/>
          <p:nvPr/>
        </p:nvSpPr>
        <p:spPr>
          <a:xfrm>
            <a:off x="9586424" y="4505159"/>
            <a:ext cx="876022" cy="0"/>
          </a:xfrm>
          <a:prstGeom prst="line">
            <a:avLst/>
          </a:prstGeom>
          <a:ln cap="flat" w="28575">
            <a:solidFill>
              <a:srgbClr val="5B5352"/>
            </a:solidFill>
            <a:prstDash val="solid"/>
            <a:headEnd type="none" len="sm" w="sm"/>
            <a:tailEnd type="none" len="sm" w="sm"/>
          </a:ln>
        </p:spPr>
      </p:sp>
      <p:sp>
        <p:nvSpPr>
          <p:cNvPr name="TextBox 14" id="14"/>
          <p:cNvSpPr txBox="true"/>
          <p:nvPr/>
        </p:nvSpPr>
        <p:spPr>
          <a:xfrm rot="0">
            <a:off x="6201059" y="1635192"/>
            <a:ext cx="6770730" cy="3643164"/>
          </a:xfrm>
          <a:prstGeom prst="rect">
            <a:avLst/>
          </a:prstGeom>
        </p:spPr>
        <p:txBody>
          <a:bodyPr anchor="t" rtlCol="false" tIns="0" lIns="0" bIns="0" rIns="0">
            <a:spAutoFit/>
          </a:bodyPr>
          <a:lstStyle/>
          <a:p>
            <a:pPr algn="ctr" marL="0" indent="0" lvl="0">
              <a:lnSpc>
                <a:spcPts val="27950"/>
              </a:lnSpc>
              <a:spcBef>
                <a:spcPct val="0"/>
              </a:spcBef>
            </a:pPr>
            <a:r>
              <a:rPr lang="en-US" sz="23291" spc="-5">
                <a:solidFill>
                  <a:srgbClr val="000000"/>
                </a:solidFill>
                <a:latin typeface="Anastasia Script"/>
                <a:ea typeface="Anastasia Script"/>
                <a:cs typeface="Anastasia Script"/>
                <a:sym typeface="Anastasia Script"/>
              </a:rPr>
              <a:t>-02-</a:t>
            </a:r>
          </a:p>
        </p:txBody>
      </p:sp>
      <p:sp>
        <p:nvSpPr>
          <p:cNvPr name="TextBox 15" id="15"/>
          <p:cNvSpPr txBox="true"/>
          <p:nvPr/>
        </p:nvSpPr>
        <p:spPr>
          <a:xfrm rot="0">
            <a:off x="5067359" y="4876800"/>
            <a:ext cx="10111664" cy="1341948"/>
          </a:xfrm>
          <a:prstGeom prst="rect">
            <a:avLst/>
          </a:prstGeom>
        </p:spPr>
        <p:txBody>
          <a:bodyPr anchor="t" rtlCol="false" tIns="0" lIns="0" bIns="0" rIns="0">
            <a:spAutoFit/>
          </a:bodyPr>
          <a:lstStyle/>
          <a:p>
            <a:pPr algn="ctr">
              <a:lnSpc>
                <a:spcPts val="9859"/>
              </a:lnSpc>
              <a:spcBef>
                <a:spcPct val="0"/>
              </a:spcBef>
            </a:pPr>
            <a:r>
              <a:rPr lang="en-US" b="true" sz="7042" spc="77">
                <a:solidFill>
                  <a:srgbClr val="000000"/>
                </a:solidFill>
                <a:latin typeface="Times New Roman Medium"/>
                <a:ea typeface="Times New Roman Medium"/>
                <a:cs typeface="Times New Roman Medium"/>
                <a:sym typeface="Times New Roman Medium"/>
              </a:rPr>
              <a:t>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590708" y="1879367"/>
            <a:ext cx="3161403" cy="1090275"/>
            <a:chOff x="0" y="0"/>
            <a:chExt cx="4215204" cy="1453700"/>
          </a:xfrm>
        </p:grpSpPr>
        <p:grpSp>
          <p:nvGrpSpPr>
            <p:cNvPr name="Group 20" id="20"/>
            <p:cNvGrpSpPr/>
            <p:nvPr/>
          </p:nvGrpSpPr>
          <p:grpSpPr>
            <a:xfrm rot="0">
              <a:off x="0" y="0"/>
              <a:ext cx="4215204" cy="1453700"/>
              <a:chOff x="0" y="0"/>
              <a:chExt cx="996544" cy="343678"/>
            </a:xfrm>
          </p:grpSpPr>
          <p:sp>
            <p:nvSpPr>
              <p:cNvPr name="Freeform 21" id="21"/>
              <p:cNvSpPr/>
              <p:nvPr/>
            </p:nvSpPr>
            <p:spPr>
              <a:xfrm flipH="false" flipV="false" rot="0">
                <a:off x="0" y="0"/>
                <a:ext cx="996544" cy="343678"/>
              </a:xfrm>
              <a:custGeom>
                <a:avLst/>
                <a:gdLst/>
                <a:ahLst/>
                <a:cxnLst/>
                <a:rect r="r" b="b" t="t" l="l"/>
                <a:pathLst>
                  <a:path h="343678" w="996544">
                    <a:moveTo>
                      <a:pt x="793344" y="0"/>
                    </a:moveTo>
                    <a:cubicBezTo>
                      <a:pt x="905568" y="0"/>
                      <a:pt x="996544" y="76935"/>
                      <a:pt x="996544" y="171839"/>
                    </a:cubicBezTo>
                    <a:cubicBezTo>
                      <a:pt x="996544" y="266743"/>
                      <a:pt x="905568" y="343678"/>
                      <a:pt x="793344" y="343678"/>
                    </a:cubicBezTo>
                    <a:lnTo>
                      <a:pt x="203200" y="343678"/>
                    </a:lnTo>
                    <a:cubicBezTo>
                      <a:pt x="90976" y="343678"/>
                      <a:pt x="0" y="266743"/>
                      <a:pt x="0" y="171839"/>
                    </a:cubicBezTo>
                    <a:cubicBezTo>
                      <a:pt x="0" y="76935"/>
                      <a:pt x="90976" y="0"/>
                      <a:pt x="203200" y="0"/>
                    </a:cubicBezTo>
                    <a:close/>
                  </a:path>
                </a:pathLst>
              </a:custGeom>
              <a:solidFill>
                <a:srgbClr val="BFA692"/>
              </a:solidFill>
            </p:spPr>
          </p:sp>
          <p:sp>
            <p:nvSpPr>
              <p:cNvPr name="TextBox 22" id="22"/>
              <p:cNvSpPr txBox="true"/>
              <p:nvPr/>
            </p:nvSpPr>
            <p:spPr>
              <a:xfrm>
                <a:off x="0" y="-28575"/>
                <a:ext cx="996544" cy="37225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61056" y="173904"/>
              <a:ext cx="3693092" cy="1020167"/>
            </a:xfrm>
            <a:prstGeom prst="rect">
              <a:avLst/>
            </a:prstGeom>
          </p:spPr>
          <p:txBody>
            <a:bodyPr anchor="t" rtlCol="false" tIns="0" lIns="0" bIns="0" rIns="0">
              <a:spAutoFit/>
            </a:bodyPr>
            <a:lstStyle/>
            <a:p>
              <a:pPr algn="ctr">
                <a:lnSpc>
                  <a:spcPts val="6521"/>
                </a:lnSpc>
                <a:spcBef>
                  <a:spcPct val="0"/>
                </a:spcBef>
              </a:pPr>
              <a:r>
                <a:rPr lang="en-US" b="true" sz="4658">
                  <a:solidFill>
                    <a:srgbClr val="000000"/>
                  </a:solidFill>
                  <a:latin typeface="思源黑体 1 Bold"/>
                  <a:ea typeface="思源黑体 1 Bold"/>
                  <a:cs typeface="思源黑体 1 Bold"/>
                  <a:sym typeface="思源黑体 1 Bold"/>
                </a:rPr>
                <a:t>early stop</a:t>
              </a:r>
            </a:p>
          </p:txBody>
        </p:sp>
      </p:grpSp>
      <p:grpSp>
        <p:nvGrpSpPr>
          <p:cNvPr name="Group 24" id="24"/>
          <p:cNvGrpSpPr/>
          <p:nvPr/>
        </p:nvGrpSpPr>
        <p:grpSpPr>
          <a:xfrm rot="0">
            <a:off x="1028700" y="3324953"/>
            <a:ext cx="4478930" cy="6468687"/>
            <a:chOff x="0" y="0"/>
            <a:chExt cx="1179636" cy="1703687"/>
          </a:xfrm>
        </p:grpSpPr>
        <p:sp>
          <p:nvSpPr>
            <p:cNvPr name="Freeform 25" id="25"/>
            <p:cNvSpPr/>
            <p:nvPr/>
          </p:nvSpPr>
          <p:spPr>
            <a:xfrm flipH="false" flipV="false" rot="0">
              <a:off x="0" y="0"/>
              <a:ext cx="1179636" cy="1703687"/>
            </a:xfrm>
            <a:custGeom>
              <a:avLst/>
              <a:gdLst/>
              <a:ahLst/>
              <a:cxnLst/>
              <a:rect r="r" b="b" t="t" l="l"/>
              <a:pathLst>
                <a:path h="1703687" w="1179636">
                  <a:moveTo>
                    <a:pt x="88155" y="0"/>
                  </a:moveTo>
                  <a:lnTo>
                    <a:pt x="1091481" y="0"/>
                  </a:lnTo>
                  <a:cubicBezTo>
                    <a:pt x="1140168" y="0"/>
                    <a:pt x="1179636" y="39468"/>
                    <a:pt x="1179636" y="88155"/>
                  </a:cubicBezTo>
                  <a:lnTo>
                    <a:pt x="1179636" y="1615533"/>
                  </a:lnTo>
                  <a:cubicBezTo>
                    <a:pt x="1179636" y="1664219"/>
                    <a:pt x="1140168" y="1703687"/>
                    <a:pt x="1091481" y="1703687"/>
                  </a:cubicBezTo>
                  <a:lnTo>
                    <a:pt x="88155" y="1703687"/>
                  </a:lnTo>
                  <a:cubicBezTo>
                    <a:pt x="39468" y="1703687"/>
                    <a:pt x="0" y="1664219"/>
                    <a:pt x="0" y="1615533"/>
                  </a:cubicBezTo>
                  <a:lnTo>
                    <a:pt x="0" y="88155"/>
                  </a:lnTo>
                  <a:cubicBezTo>
                    <a:pt x="0" y="39468"/>
                    <a:pt x="39468" y="0"/>
                    <a:pt x="88155" y="0"/>
                  </a:cubicBezTo>
                  <a:close/>
                </a:path>
              </a:pathLst>
            </a:custGeom>
            <a:gradFill rotWithShape="true">
              <a:gsLst>
                <a:gs pos="0">
                  <a:srgbClr val="FFDE59">
                    <a:alpha val="100000"/>
                  </a:srgbClr>
                </a:gs>
                <a:gs pos="100000">
                  <a:srgbClr val="FF914D">
                    <a:alpha val="100000"/>
                  </a:srgbClr>
                </a:gs>
              </a:gsLst>
              <a:lin ang="0"/>
            </a:gradFill>
          </p:spPr>
        </p:sp>
        <p:sp>
          <p:nvSpPr>
            <p:cNvPr name="TextBox 26" id="26"/>
            <p:cNvSpPr txBox="true"/>
            <p:nvPr/>
          </p:nvSpPr>
          <p:spPr>
            <a:xfrm>
              <a:off x="0" y="-28575"/>
              <a:ext cx="1179636" cy="1732262"/>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9844698" y="2035075"/>
            <a:ext cx="3161403" cy="1090275"/>
            <a:chOff x="0" y="0"/>
            <a:chExt cx="4215204" cy="1453700"/>
          </a:xfrm>
        </p:grpSpPr>
        <p:grpSp>
          <p:nvGrpSpPr>
            <p:cNvPr name="Group 28" id="28"/>
            <p:cNvGrpSpPr/>
            <p:nvPr/>
          </p:nvGrpSpPr>
          <p:grpSpPr>
            <a:xfrm rot="0">
              <a:off x="0" y="0"/>
              <a:ext cx="4215204" cy="1453700"/>
              <a:chOff x="0" y="0"/>
              <a:chExt cx="996544" cy="343678"/>
            </a:xfrm>
          </p:grpSpPr>
          <p:sp>
            <p:nvSpPr>
              <p:cNvPr name="Freeform 29" id="29"/>
              <p:cNvSpPr/>
              <p:nvPr/>
            </p:nvSpPr>
            <p:spPr>
              <a:xfrm flipH="false" flipV="false" rot="0">
                <a:off x="0" y="0"/>
                <a:ext cx="996544" cy="343678"/>
              </a:xfrm>
              <a:custGeom>
                <a:avLst/>
                <a:gdLst/>
                <a:ahLst/>
                <a:cxnLst/>
                <a:rect r="r" b="b" t="t" l="l"/>
                <a:pathLst>
                  <a:path h="343678" w="996544">
                    <a:moveTo>
                      <a:pt x="793344" y="0"/>
                    </a:moveTo>
                    <a:cubicBezTo>
                      <a:pt x="905568" y="0"/>
                      <a:pt x="996544" y="76935"/>
                      <a:pt x="996544" y="171839"/>
                    </a:cubicBezTo>
                    <a:cubicBezTo>
                      <a:pt x="996544" y="266743"/>
                      <a:pt x="905568" y="343678"/>
                      <a:pt x="793344" y="343678"/>
                    </a:cubicBezTo>
                    <a:lnTo>
                      <a:pt x="203200" y="343678"/>
                    </a:lnTo>
                    <a:cubicBezTo>
                      <a:pt x="90976" y="343678"/>
                      <a:pt x="0" y="266743"/>
                      <a:pt x="0" y="171839"/>
                    </a:cubicBezTo>
                    <a:cubicBezTo>
                      <a:pt x="0" y="76935"/>
                      <a:pt x="90976" y="0"/>
                      <a:pt x="203200" y="0"/>
                    </a:cubicBezTo>
                    <a:close/>
                  </a:path>
                </a:pathLst>
              </a:custGeom>
              <a:solidFill>
                <a:srgbClr val="BFA692"/>
              </a:solidFill>
            </p:spPr>
          </p:sp>
          <p:sp>
            <p:nvSpPr>
              <p:cNvPr name="TextBox 30" id="30"/>
              <p:cNvSpPr txBox="true"/>
              <p:nvPr/>
            </p:nvSpPr>
            <p:spPr>
              <a:xfrm>
                <a:off x="0" y="-28575"/>
                <a:ext cx="996544" cy="372253"/>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261056" y="173904"/>
              <a:ext cx="3693092" cy="1020167"/>
            </a:xfrm>
            <a:prstGeom prst="rect">
              <a:avLst/>
            </a:prstGeom>
          </p:spPr>
          <p:txBody>
            <a:bodyPr anchor="t" rtlCol="false" tIns="0" lIns="0" bIns="0" rIns="0">
              <a:spAutoFit/>
            </a:bodyPr>
            <a:lstStyle/>
            <a:p>
              <a:pPr algn="ctr">
                <a:lnSpc>
                  <a:spcPts val="6521"/>
                </a:lnSpc>
                <a:spcBef>
                  <a:spcPct val="0"/>
                </a:spcBef>
              </a:pPr>
              <a:r>
                <a:rPr lang="en-US" b="true" sz="4658">
                  <a:solidFill>
                    <a:srgbClr val="000000"/>
                  </a:solidFill>
                  <a:latin typeface="思源黑体 1 Bold"/>
                  <a:ea typeface="思源黑体 1 Bold"/>
                  <a:cs typeface="思源黑体 1 Bold"/>
                  <a:sym typeface="思源黑体 1 Bold"/>
                </a:rPr>
                <a:t>probelm</a:t>
              </a:r>
            </a:p>
          </p:txBody>
        </p:sp>
      </p:grpSp>
      <p:grpSp>
        <p:nvGrpSpPr>
          <p:cNvPr name="Group 32" id="32"/>
          <p:cNvGrpSpPr/>
          <p:nvPr/>
        </p:nvGrpSpPr>
        <p:grpSpPr>
          <a:xfrm rot="0">
            <a:off x="6535119" y="3448993"/>
            <a:ext cx="10589249" cy="1694507"/>
            <a:chOff x="0" y="0"/>
            <a:chExt cx="14118999" cy="2259343"/>
          </a:xfrm>
        </p:grpSpPr>
        <p:sp>
          <p:nvSpPr>
            <p:cNvPr name="Freeform 33" id="33"/>
            <p:cNvSpPr/>
            <p:nvPr/>
          </p:nvSpPr>
          <p:spPr>
            <a:xfrm flipH="false" flipV="false" rot="0">
              <a:off x="13531570" y="0"/>
              <a:ext cx="587429" cy="2259343"/>
            </a:xfrm>
            <a:custGeom>
              <a:avLst/>
              <a:gdLst/>
              <a:ahLst/>
              <a:cxnLst/>
              <a:rect r="r" b="b" t="t" l="l"/>
              <a:pathLst>
                <a:path h="2259343" w="587429">
                  <a:moveTo>
                    <a:pt x="0" y="0"/>
                  </a:moveTo>
                  <a:lnTo>
                    <a:pt x="587429" y="0"/>
                  </a:lnTo>
                  <a:lnTo>
                    <a:pt x="587429" y="2259343"/>
                  </a:lnTo>
                  <a:lnTo>
                    <a:pt x="0" y="22593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10800000">
              <a:off x="0" y="0"/>
              <a:ext cx="587429" cy="2259343"/>
            </a:xfrm>
            <a:custGeom>
              <a:avLst/>
              <a:gdLst/>
              <a:ahLst/>
              <a:cxnLst/>
              <a:rect r="r" b="b" t="t" l="l"/>
              <a:pathLst>
                <a:path h="2259343" w="587429">
                  <a:moveTo>
                    <a:pt x="0" y="0"/>
                  </a:moveTo>
                  <a:lnTo>
                    <a:pt x="587429" y="0"/>
                  </a:lnTo>
                  <a:lnTo>
                    <a:pt x="587429" y="2259343"/>
                  </a:lnTo>
                  <a:lnTo>
                    <a:pt x="0" y="22593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5" id="35"/>
            <p:cNvGrpSpPr/>
            <p:nvPr/>
          </p:nvGrpSpPr>
          <p:grpSpPr>
            <a:xfrm rot="0">
              <a:off x="458061" y="299947"/>
              <a:ext cx="13154496" cy="1659449"/>
              <a:chOff x="0" y="0"/>
              <a:chExt cx="2598419" cy="327792"/>
            </a:xfrm>
          </p:grpSpPr>
          <p:sp>
            <p:nvSpPr>
              <p:cNvPr name="Freeform 36" id="36"/>
              <p:cNvSpPr/>
              <p:nvPr/>
            </p:nvSpPr>
            <p:spPr>
              <a:xfrm flipH="false" flipV="false" rot="0">
                <a:off x="0" y="0"/>
                <a:ext cx="2598419" cy="327792"/>
              </a:xfrm>
              <a:custGeom>
                <a:avLst/>
                <a:gdLst/>
                <a:ahLst/>
                <a:cxnLst/>
                <a:rect r="r" b="b" t="t" l="l"/>
                <a:pathLst>
                  <a:path h="327792" w="2598419">
                    <a:moveTo>
                      <a:pt x="2395219" y="0"/>
                    </a:moveTo>
                    <a:cubicBezTo>
                      <a:pt x="2507443" y="0"/>
                      <a:pt x="2598419" y="73379"/>
                      <a:pt x="2598419" y="163896"/>
                    </a:cubicBezTo>
                    <a:cubicBezTo>
                      <a:pt x="2598419" y="254413"/>
                      <a:pt x="2507443" y="327792"/>
                      <a:pt x="2395219" y="327792"/>
                    </a:cubicBezTo>
                    <a:lnTo>
                      <a:pt x="203200" y="327792"/>
                    </a:lnTo>
                    <a:cubicBezTo>
                      <a:pt x="90976" y="327792"/>
                      <a:pt x="0" y="254413"/>
                      <a:pt x="0" y="163896"/>
                    </a:cubicBezTo>
                    <a:cubicBezTo>
                      <a:pt x="0" y="73379"/>
                      <a:pt x="90976" y="0"/>
                      <a:pt x="203200" y="0"/>
                    </a:cubicBezTo>
                    <a:close/>
                  </a:path>
                </a:pathLst>
              </a:custGeom>
              <a:solidFill>
                <a:srgbClr val="E6C570"/>
              </a:solidFill>
            </p:spPr>
          </p:sp>
          <p:sp>
            <p:nvSpPr>
              <p:cNvPr name="TextBox 37" id="37"/>
              <p:cNvSpPr txBox="true"/>
              <p:nvPr/>
            </p:nvSpPr>
            <p:spPr>
              <a:xfrm>
                <a:off x="0" y="-28575"/>
                <a:ext cx="2598419" cy="356367"/>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259776" y="435827"/>
              <a:ext cx="11985771" cy="1330538"/>
            </a:xfrm>
            <a:prstGeom prst="rect">
              <a:avLst/>
            </a:prstGeom>
          </p:spPr>
          <p:txBody>
            <a:bodyPr anchor="t" rtlCol="false" tIns="0" lIns="0" bIns="0" rIns="0">
              <a:spAutoFit/>
            </a:bodyPr>
            <a:lstStyle/>
            <a:p>
              <a:pPr algn="ctr">
                <a:lnSpc>
                  <a:spcPts val="4059"/>
                </a:lnSpc>
              </a:pPr>
              <a:r>
                <a:rPr lang="en-US" sz="2899">
                  <a:solidFill>
                    <a:srgbClr val="000000"/>
                  </a:solidFill>
                  <a:latin typeface="思源黑体 1"/>
                  <a:ea typeface="思源黑体 1"/>
                  <a:cs typeface="思源黑体 1"/>
                  <a:sym typeface="思源黑体 1"/>
                </a:rPr>
                <a:t>train method does not support incremental learning</a:t>
              </a:r>
            </a:p>
            <a:p>
              <a:pPr algn="ctr">
                <a:lnSpc>
                  <a:spcPts val="4059"/>
                </a:lnSpc>
                <a:spcBef>
                  <a:spcPct val="0"/>
                </a:spcBef>
              </a:pPr>
              <a:r>
                <a:rPr lang="en-US" sz="2899">
                  <a:solidFill>
                    <a:srgbClr val="000000"/>
                  </a:solidFill>
                  <a:latin typeface="思源黑体 1"/>
                  <a:ea typeface="思源黑体 1"/>
                  <a:cs typeface="思源黑体 1"/>
                  <a:sym typeface="思源黑体 1"/>
                </a:rPr>
                <a:t> cause it is too old！</a:t>
              </a:r>
            </a:p>
          </p:txBody>
        </p:sp>
      </p:grpSp>
      <p:sp>
        <p:nvSpPr>
          <p:cNvPr name="Freeform 39" id="39"/>
          <p:cNvSpPr/>
          <p:nvPr/>
        </p:nvSpPr>
        <p:spPr>
          <a:xfrm flipH="false" flipV="false" rot="0">
            <a:off x="5595607" y="2035075"/>
            <a:ext cx="339437" cy="7758565"/>
          </a:xfrm>
          <a:custGeom>
            <a:avLst/>
            <a:gdLst/>
            <a:ahLst/>
            <a:cxnLst/>
            <a:rect r="r" b="b" t="t" l="l"/>
            <a:pathLst>
              <a:path h="7758565" w="339437">
                <a:moveTo>
                  <a:pt x="0" y="0"/>
                </a:moveTo>
                <a:lnTo>
                  <a:pt x="339437" y="0"/>
                </a:lnTo>
                <a:lnTo>
                  <a:pt x="339437" y="7758565"/>
                </a:lnTo>
                <a:lnTo>
                  <a:pt x="0" y="77585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0" id="40"/>
          <p:cNvSpPr txBox="true"/>
          <p:nvPr/>
        </p:nvSpPr>
        <p:spPr>
          <a:xfrm rot="0">
            <a:off x="4665922" y="782489"/>
            <a:ext cx="8956156" cy="906280"/>
          </a:xfrm>
          <a:prstGeom prst="rect">
            <a:avLst/>
          </a:prstGeom>
        </p:spPr>
        <p:txBody>
          <a:bodyPr anchor="t" rtlCol="false" tIns="0" lIns="0" bIns="0" rIns="0">
            <a:spAutoFit/>
          </a:bodyPr>
          <a:lstStyle/>
          <a:p>
            <a:pPr algn="ctr">
              <a:lnSpc>
                <a:spcPts val="7318"/>
              </a:lnSpc>
              <a:spcBef>
                <a:spcPct val="0"/>
              </a:spcBef>
            </a:pPr>
            <a:r>
              <a:rPr lang="en-US" sz="5227" spc="700">
                <a:solidFill>
                  <a:srgbClr val="000000"/>
                </a:solidFill>
                <a:latin typeface="思源黑体 2"/>
                <a:ea typeface="思源黑体 2"/>
                <a:cs typeface="思源黑体 2"/>
                <a:sym typeface="思源黑体 2"/>
              </a:rPr>
              <a:t>ABOUT METHODOLOGY </a:t>
            </a:r>
          </a:p>
        </p:txBody>
      </p:sp>
      <p:sp>
        <p:nvSpPr>
          <p:cNvPr name="TextBox 41" id="41"/>
          <p:cNvSpPr txBox="true"/>
          <p:nvPr/>
        </p:nvSpPr>
        <p:spPr>
          <a:xfrm rot="0">
            <a:off x="1348618" y="3608451"/>
            <a:ext cx="3645582" cy="5854065"/>
          </a:xfrm>
          <a:prstGeom prst="rect">
            <a:avLst/>
          </a:prstGeom>
        </p:spPr>
        <p:txBody>
          <a:bodyPr anchor="t" rtlCol="false" tIns="0" lIns="0" bIns="0" rIns="0">
            <a:spAutoFit/>
          </a:bodyPr>
          <a:lstStyle/>
          <a:p>
            <a:pPr algn="ctr">
              <a:lnSpc>
                <a:spcPts val="3359"/>
              </a:lnSpc>
            </a:pPr>
            <a:r>
              <a:rPr lang="en-US" sz="2399">
                <a:solidFill>
                  <a:srgbClr val="000000"/>
                </a:solidFill>
                <a:latin typeface="思源黑体 1"/>
                <a:ea typeface="思源黑体 1"/>
                <a:cs typeface="思源黑体 1"/>
                <a:sym typeface="思源黑体 1"/>
              </a:rPr>
              <a:t>The early stop mechanism is a regularization approach that monitors a certain validation set metric (such as loss or accuracy) during model training. When the performance on the validation set does not improve after several consecutive rounds, the training can be prematurely terminated.</a:t>
            </a:r>
          </a:p>
          <a:p>
            <a:pPr algn="ctr">
              <a:lnSpc>
                <a:spcPts val="3359"/>
              </a:lnSpc>
              <a:spcBef>
                <a:spcPct val="0"/>
              </a:spcBef>
            </a:pPr>
          </a:p>
        </p:txBody>
      </p:sp>
      <p:sp>
        <p:nvSpPr>
          <p:cNvPr name="TextBox 42" id="42"/>
          <p:cNvSpPr txBox="true"/>
          <p:nvPr/>
        </p:nvSpPr>
        <p:spPr>
          <a:xfrm rot="0">
            <a:off x="8715377" y="5587782"/>
            <a:ext cx="5998321" cy="586477"/>
          </a:xfrm>
          <a:prstGeom prst="rect">
            <a:avLst/>
          </a:prstGeom>
        </p:spPr>
        <p:txBody>
          <a:bodyPr anchor="t" rtlCol="false" tIns="0" lIns="0" bIns="0" rIns="0">
            <a:spAutoFit/>
          </a:bodyPr>
          <a:lstStyle/>
          <a:p>
            <a:pPr algn="ctr">
              <a:lnSpc>
                <a:spcPts val="4849"/>
              </a:lnSpc>
              <a:spcBef>
                <a:spcPct val="0"/>
              </a:spcBef>
            </a:pPr>
            <a:r>
              <a:rPr lang="en-US" sz="3463">
                <a:solidFill>
                  <a:srgbClr val="000000"/>
                </a:solidFill>
                <a:latin typeface="思源黑体 1"/>
                <a:ea typeface="思源黑体 1"/>
                <a:cs typeface="思源黑体 1"/>
                <a:sym typeface="思源黑体 1"/>
              </a:rPr>
              <a:t>how about save and load？？</a:t>
            </a:r>
          </a:p>
        </p:txBody>
      </p:sp>
      <p:sp>
        <p:nvSpPr>
          <p:cNvPr name="TextBox 43" id="43"/>
          <p:cNvSpPr txBox="true"/>
          <p:nvPr/>
        </p:nvSpPr>
        <p:spPr>
          <a:xfrm rot="0">
            <a:off x="6278590" y="7171962"/>
            <a:ext cx="10980710" cy="11449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思源黑体 1"/>
                <a:ea typeface="思源黑体 1"/>
                <a:cs typeface="思源黑体 1"/>
                <a:sym typeface="思源黑体 1"/>
              </a:rPr>
              <a:t>No way either. </a:t>
            </a:r>
          </a:p>
          <a:p>
            <a:pPr algn="ctr">
              <a:lnSpc>
                <a:spcPts val="4619"/>
              </a:lnSpc>
              <a:spcBef>
                <a:spcPct val="0"/>
              </a:spcBef>
            </a:pPr>
            <a:r>
              <a:rPr lang="en-US" sz="3299">
                <a:solidFill>
                  <a:srgbClr val="000000"/>
                </a:solidFill>
                <a:latin typeface="思源黑体 1"/>
                <a:ea typeface="思源黑体 1"/>
                <a:cs typeface="思源黑体 1"/>
                <a:sym typeface="思源黑体 1"/>
              </a:rPr>
              <a:t>The training cannot read the previous model parameters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6566" t="0" r="-46566" b="0"/>
            </a:stretch>
          </a:blipFill>
        </p:spPr>
      </p:sp>
      <p:grpSp>
        <p:nvGrpSpPr>
          <p:cNvPr name="Group 3" id="3"/>
          <p:cNvGrpSpPr/>
          <p:nvPr/>
        </p:nvGrpSpPr>
        <p:grpSpPr>
          <a:xfrm rot="0">
            <a:off x="0" y="0"/>
            <a:ext cx="407774" cy="10287000"/>
            <a:chOff x="0" y="0"/>
            <a:chExt cx="107397" cy="2709333"/>
          </a:xfrm>
        </p:grpSpPr>
        <p:sp>
          <p:nvSpPr>
            <p:cNvPr name="Freeform 4" id="4"/>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5" id="5"/>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774" y="0"/>
            <a:ext cx="386195" cy="10287000"/>
            <a:chOff x="0" y="0"/>
            <a:chExt cx="101714" cy="2709333"/>
          </a:xfrm>
        </p:grpSpPr>
        <p:sp>
          <p:nvSpPr>
            <p:cNvPr name="Freeform 7" id="7"/>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8" id="8"/>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494030" y="0"/>
            <a:ext cx="407774" cy="10287000"/>
            <a:chOff x="0" y="0"/>
            <a:chExt cx="107397" cy="2709333"/>
          </a:xfrm>
        </p:grpSpPr>
        <p:sp>
          <p:nvSpPr>
            <p:cNvPr name="Freeform 11" id="11"/>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2" id="12"/>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7901805" y="0"/>
            <a:ext cx="386195" cy="10287000"/>
            <a:chOff x="0" y="0"/>
            <a:chExt cx="101714" cy="2709333"/>
          </a:xfrm>
        </p:grpSpPr>
        <p:sp>
          <p:nvSpPr>
            <p:cNvPr name="Freeform 14" id="14"/>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5" id="15"/>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7">
              <a:alphaModFix amt="43000"/>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911326" y="6662224"/>
            <a:ext cx="16582705" cy="3309288"/>
            <a:chOff x="0" y="0"/>
            <a:chExt cx="22110273" cy="4412384"/>
          </a:xfrm>
        </p:grpSpPr>
        <p:grpSp>
          <p:nvGrpSpPr>
            <p:cNvPr name="Group 21" id="21"/>
            <p:cNvGrpSpPr/>
            <p:nvPr/>
          </p:nvGrpSpPr>
          <p:grpSpPr>
            <a:xfrm rot="0">
              <a:off x="0" y="0"/>
              <a:ext cx="22110273" cy="4412384"/>
              <a:chOff x="0" y="0"/>
              <a:chExt cx="4367461" cy="871582"/>
            </a:xfrm>
          </p:grpSpPr>
          <p:sp>
            <p:nvSpPr>
              <p:cNvPr name="Freeform 22" id="22"/>
              <p:cNvSpPr/>
              <p:nvPr/>
            </p:nvSpPr>
            <p:spPr>
              <a:xfrm flipH="false" flipV="false" rot="0">
                <a:off x="0" y="0"/>
                <a:ext cx="4367461" cy="871582"/>
              </a:xfrm>
              <a:custGeom>
                <a:avLst/>
                <a:gdLst/>
                <a:ahLst/>
                <a:cxnLst/>
                <a:rect r="r" b="b" t="t" l="l"/>
                <a:pathLst>
                  <a:path h="871582" w="4367461">
                    <a:moveTo>
                      <a:pt x="23810" y="0"/>
                    </a:moveTo>
                    <a:lnTo>
                      <a:pt x="4343651" y="0"/>
                    </a:lnTo>
                    <a:cubicBezTo>
                      <a:pt x="4349966" y="0"/>
                      <a:pt x="4356022" y="2509"/>
                      <a:pt x="4360487" y="6974"/>
                    </a:cubicBezTo>
                    <a:cubicBezTo>
                      <a:pt x="4364953" y="11439"/>
                      <a:pt x="4367461" y="17495"/>
                      <a:pt x="4367461" y="23810"/>
                    </a:cubicBezTo>
                    <a:lnTo>
                      <a:pt x="4367461" y="847772"/>
                    </a:lnTo>
                    <a:cubicBezTo>
                      <a:pt x="4367461" y="854087"/>
                      <a:pt x="4364953" y="860143"/>
                      <a:pt x="4360487" y="864608"/>
                    </a:cubicBezTo>
                    <a:cubicBezTo>
                      <a:pt x="4356022" y="869073"/>
                      <a:pt x="4349966" y="871582"/>
                      <a:pt x="4343651" y="871582"/>
                    </a:cubicBezTo>
                    <a:lnTo>
                      <a:pt x="23810" y="871582"/>
                    </a:lnTo>
                    <a:cubicBezTo>
                      <a:pt x="17495" y="871582"/>
                      <a:pt x="11439" y="869073"/>
                      <a:pt x="6974" y="864608"/>
                    </a:cubicBezTo>
                    <a:cubicBezTo>
                      <a:pt x="2509" y="860143"/>
                      <a:pt x="0" y="854087"/>
                      <a:pt x="0" y="847772"/>
                    </a:cubicBezTo>
                    <a:lnTo>
                      <a:pt x="0" y="23810"/>
                    </a:lnTo>
                    <a:cubicBezTo>
                      <a:pt x="0" y="17495"/>
                      <a:pt x="2509" y="11439"/>
                      <a:pt x="6974" y="6974"/>
                    </a:cubicBezTo>
                    <a:cubicBezTo>
                      <a:pt x="11439" y="2509"/>
                      <a:pt x="17495" y="0"/>
                      <a:pt x="23810" y="0"/>
                    </a:cubicBezTo>
                    <a:close/>
                  </a:path>
                </a:pathLst>
              </a:custGeom>
              <a:solidFill>
                <a:srgbClr val="BFA692"/>
              </a:solidFill>
            </p:spPr>
          </p:sp>
          <p:sp>
            <p:nvSpPr>
              <p:cNvPr name="TextBox 23" id="23"/>
              <p:cNvSpPr txBox="true"/>
              <p:nvPr/>
            </p:nvSpPr>
            <p:spPr>
              <a:xfrm>
                <a:off x="0" y="-28575"/>
                <a:ext cx="4367461" cy="900157"/>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13032" y="191922"/>
              <a:ext cx="21684210" cy="3434230"/>
            </a:xfrm>
            <a:prstGeom prst="rect">
              <a:avLst/>
            </a:prstGeom>
          </p:spPr>
          <p:txBody>
            <a:bodyPr anchor="t" rtlCol="false" tIns="0" lIns="0" bIns="0" rIns="0">
              <a:spAutoFit/>
            </a:bodyPr>
            <a:lstStyle/>
            <a:p>
              <a:pPr algn="ctr">
                <a:lnSpc>
                  <a:spcPts val="4170"/>
                </a:lnSpc>
                <a:spcBef>
                  <a:spcPct val="0"/>
                </a:spcBef>
              </a:pPr>
              <a:r>
                <a:rPr lang="en-US" sz="2978">
                  <a:solidFill>
                    <a:srgbClr val="000000"/>
                  </a:solidFill>
                  <a:latin typeface="思源黑体 1"/>
                  <a:ea typeface="思源黑体 1"/>
                  <a:cs typeface="思源黑体 1"/>
                  <a:sym typeface="思源黑体 1"/>
                </a:rPr>
                <a:t>About Gradio</a:t>
              </a:r>
            </a:p>
            <a:p>
              <a:pPr algn="ctr">
                <a:lnSpc>
                  <a:spcPts val="4170"/>
                </a:lnSpc>
                <a:spcBef>
                  <a:spcPct val="0"/>
                </a:spcBef>
              </a:pPr>
              <a:r>
                <a:rPr lang="en-US" sz="2978">
                  <a:solidFill>
                    <a:srgbClr val="000000"/>
                  </a:solidFill>
                  <a:latin typeface="思源黑体 1"/>
                  <a:ea typeface="思源黑体 1"/>
                  <a:cs typeface="思源黑体 1"/>
                  <a:sym typeface="思源黑体 1"/>
                </a:rPr>
                <a:t>Gradio is an open-source Python library that allows developers to quickly build and share customizable web interfaces for machine learning models and data processing functions. It enables users to interact with models in real-time through a simple GUI, making it ideal for demos, testing, and sharing models without needing complex front-end development.</a:t>
              </a:r>
            </a:p>
          </p:txBody>
        </p:sp>
      </p:grpSp>
      <p:sp>
        <p:nvSpPr>
          <p:cNvPr name="TextBox 25" id="25"/>
          <p:cNvSpPr txBox="true"/>
          <p:nvPr/>
        </p:nvSpPr>
        <p:spPr>
          <a:xfrm rot="0">
            <a:off x="6327816" y="772805"/>
            <a:ext cx="5944527" cy="906280"/>
          </a:xfrm>
          <a:prstGeom prst="rect">
            <a:avLst/>
          </a:prstGeom>
        </p:spPr>
        <p:txBody>
          <a:bodyPr anchor="t" rtlCol="false" tIns="0" lIns="0" bIns="0" rIns="0">
            <a:spAutoFit/>
          </a:bodyPr>
          <a:lstStyle/>
          <a:p>
            <a:pPr algn="ctr">
              <a:lnSpc>
                <a:spcPts val="7318"/>
              </a:lnSpc>
              <a:spcBef>
                <a:spcPct val="0"/>
              </a:spcBef>
            </a:pPr>
            <a:r>
              <a:rPr lang="en-US" sz="5227" spc="700">
                <a:solidFill>
                  <a:srgbClr val="000000"/>
                </a:solidFill>
                <a:latin typeface="思源黑体 2"/>
                <a:ea typeface="思源黑体 2"/>
                <a:cs typeface="思源黑体 2"/>
                <a:sym typeface="思源黑体 2"/>
              </a:rPr>
              <a:t>GRADIO UI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3999919" y="644104"/>
            <a:ext cx="1028816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Train ui</a:t>
            </a:r>
          </a:p>
        </p:txBody>
      </p:sp>
      <p:sp>
        <p:nvSpPr>
          <p:cNvPr name="TextBox 20" id="20"/>
          <p:cNvSpPr txBox="true"/>
          <p:nvPr/>
        </p:nvSpPr>
        <p:spPr>
          <a:xfrm rot="0">
            <a:off x="2382849" y="8278889"/>
            <a:ext cx="13211185" cy="1065530"/>
          </a:xfrm>
          <a:prstGeom prst="rect">
            <a:avLst/>
          </a:prstGeom>
        </p:spPr>
        <p:txBody>
          <a:bodyPr anchor="t" rtlCol="false" tIns="0" lIns="0" bIns="0" rIns="0">
            <a:spAutoFit/>
          </a:bodyPr>
          <a:lstStyle/>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slide </a:t>
            </a:r>
          </a:p>
          <a:p>
            <a:pPr algn="just" marL="690874" indent="-345437" lvl="1">
              <a:lnSpc>
                <a:spcPts val="3999"/>
              </a:lnSpc>
              <a:buAutoNum type="arabicPeriod" startAt="1"/>
            </a:pPr>
            <a:r>
              <a:rPr lang="en-US" b="true" sz="3199">
                <a:solidFill>
                  <a:srgbClr val="2B2A2A"/>
                </a:solidFill>
                <a:latin typeface="Times New Roman Bold"/>
                <a:ea typeface="Times New Roman Bold"/>
                <a:cs typeface="Times New Roman Bold"/>
                <a:sym typeface="Times New Roman Bold"/>
              </a:rPr>
              <a:t>view of training process</a:t>
            </a:r>
          </a:p>
        </p:txBody>
      </p:sp>
      <p:sp>
        <p:nvSpPr>
          <p:cNvPr name="Freeform 21" id="21"/>
          <p:cNvSpPr/>
          <p:nvPr/>
        </p:nvSpPr>
        <p:spPr>
          <a:xfrm flipH="false" flipV="false" rot="0">
            <a:off x="2576396" y="2341130"/>
            <a:ext cx="13498249" cy="5551155"/>
          </a:xfrm>
          <a:custGeom>
            <a:avLst/>
            <a:gdLst/>
            <a:ahLst/>
            <a:cxnLst/>
            <a:rect r="r" b="b" t="t" l="l"/>
            <a:pathLst>
              <a:path h="5551155" w="13498249">
                <a:moveTo>
                  <a:pt x="0" y="0"/>
                </a:moveTo>
                <a:lnTo>
                  <a:pt x="13498249" y="0"/>
                </a:lnTo>
                <a:lnTo>
                  <a:pt x="13498249" y="5551154"/>
                </a:lnTo>
                <a:lnTo>
                  <a:pt x="0" y="5551154"/>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07774" cy="10287000"/>
            <a:chOff x="0" y="0"/>
            <a:chExt cx="107397" cy="2709333"/>
          </a:xfrm>
        </p:grpSpPr>
        <p:sp>
          <p:nvSpPr>
            <p:cNvPr name="Freeform 3" id="3"/>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BFA692"/>
            </a:solidFill>
          </p:spPr>
        </p:sp>
        <p:sp>
          <p:nvSpPr>
            <p:cNvPr name="TextBox 4" id="4"/>
            <p:cNvSpPr txBox="true"/>
            <p:nvPr/>
          </p:nvSpPr>
          <p:spPr>
            <a:xfrm>
              <a:off x="0" y="-28575"/>
              <a:ext cx="107397" cy="27379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7774" y="0"/>
            <a:ext cx="386195" cy="10287000"/>
            <a:chOff x="0" y="0"/>
            <a:chExt cx="101714" cy="2709333"/>
          </a:xfrm>
        </p:grpSpPr>
        <p:sp>
          <p:nvSpPr>
            <p:cNvPr name="Freeform 6" id="6"/>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D2C7BB"/>
            </a:solidFill>
          </p:spPr>
        </p:sp>
        <p:sp>
          <p:nvSpPr>
            <p:cNvPr name="TextBox 7" id="7"/>
            <p:cNvSpPr txBox="true"/>
            <p:nvPr/>
          </p:nvSpPr>
          <p:spPr>
            <a:xfrm>
              <a:off x="0" y="-28575"/>
              <a:ext cx="101714" cy="273790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14610">
            <a:off x="33405" y="8333611"/>
            <a:ext cx="1038279" cy="2021617"/>
          </a:xfrm>
          <a:custGeom>
            <a:avLst/>
            <a:gdLst/>
            <a:ahLst/>
            <a:cxnLst/>
            <a:rect r="r" b="b" t="t" l="l"/>
            <a:pathLst>
              <a:path h="2021617" w="1038279">
                <a:moveTo>
                  <a:pt x="0" y="0"/>
                </a:moveTo>
                <a:lnTo>
                  <a:pt x="1038278" y="0"/>
                </a:lnTo>
                <a:lnTo>
                  <a:pt x="1038278" y="2021617"/>
                </a:lnTo>
                <a:lnTo>
                  <a:pt x="0" y="202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494030" y="0"/>
            <a:ext cx="407774" cy="10287000"/>
            <a:chOff x="0" y="0"/>
            <a:chExt cx="107397" cy="2709333"/>
          </a:xfrm>
        </p:grpSpPr>
        <p:sp>
          <p:nvSpPr>
            <p:cNvPr name="Freeform 10" id="10"/>
            <p:cNvSpPr/>
            <p:nvPr/>
          </p:nvSpPr>
          <p:spPr>
            <a:xfrm flipH="false" flipV="false" rot="0">
              <a:off x="0" y="0"/>
              <a:ext cx="107397" cy="2709333"/>
            </a:xfrm>
            <a:custGeom>
              <a:avLst/>
              <a:gdLst/>
              <a:ahLst/>
              <a:cxnLst/>
              <a:rect r="r" b="b" t="t" l="l"/>
              <a:pathLst>
                <a:path h="2709333" w="107397">
                  <a:moveTo>
                    <a:pt x="0" y="0"/>
                  </a:moveTo>
                  <a:lnTo>
                    <a:pt x="107397" y="0"/>
                  </a:lnTo>
                  <a:lnTo>
                    <a:pt x="107397" y="2709333"/>
                  </a:lnTo>
                  <a:lnTo>
                    <a:pt x="0" y="2709333"/>
                  </a:lnTo>
                  <a:close/>
                </a:path>
              </a:pathLst>
            </a:custGeom>
            <a:solidFill>
              <a:srgbClr val="D2C7BB"/>
            </a:solidFill>
            <a:ln cap="sq">
              <a:noFill/>
              <a:prstDash val="solid"/>
              <a:miter/>
            </a:ln>
          </p:spPr>
        </p:sp>
        <p:sp>
          <p:nvSpPr>
            <p:cNvPr name="TextBox 11" id="11"/>
            <p:cNvSpPr txBox="true"/>
            <p:nvPr/>
          </p:nvSpPr>
          <p:spPr>
            <a:xfrm>
              <a:off x="0" y="-28575"/>
              <a:ext cx="107397" cy="27379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7901805" y="0"/>
            <a:ext cx="386195" cy="10287000"/>
            <a:chOff x="0" y="0"/>
            <a:chExt cx="101714" cy="2709333"/>
          </a:xfrm>
        </p:grpSpPr>
        <p:sp>
          <p:nvSpPr>
            <p:cNvPr name="Freeform 13" id="13"/>
            <p:cNvSpPr/>
            <p:nvPr/>
          </p:nvSpPr>
          <p:spPr>
            <a:xfrm flipH="false" flipV="false" rot="0">
              <a:off x="0" y="0"/>
              <a:ext cx="101714" cy="2709333"/>
            </a:xfrm>
            <a:custGeom>
              <a:avLst/>
              <a:gdLst/>
              <a:ahLst/>
              <a:cxnLst/>
              <a:rect r="r" b="b" t="t" l="l"/>
              <a:pathLst>
                <a:path h="2709333" w="101714">
                  <a:moveTo>
                    <a:pt x="0" y="0"/>
                  </a:moveTo>
                  <a:lnTo>
                    <a:pt x="101714" y="0"/>
                  </a:lnTo>
                  <a:lnTo>
                    <a:pt x="101714" y="2709333"/>
                  </a:lnTo>
                  <a:lnTo>
                    <a:pt x="0" y="2709333"/>
                  </a:lnTo>
                  <a:close/>
                </a:path>
              </a:pathLst>
            </a:custGeom>
            <a:solidFill>
              <a:srgbClr val="BFA692"/>
            </a:solidFill>
            <a:ln cap="sq">
              <a:noFill/>
              <a:prstDash val="solid"/>
              <a:miter/>
            </a:ln>
          </p:spPr>
        </p:sp>
        <p:sp>
          <p:nvSpPr>
            <p:cNvPr name="TextBox 14" id="14"/>
            <p:cNvSpPr txBox="true"/>
            <p:nvPr/>
          </p:nvSpPr>
          <p:spPr>
            <a:xfrm>
              <a:off x="0" y="-28575"/>
              <a:ext cx="101714" cy="273790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true" flipV="false" rot="-4482969">
            <a:off x="16573466" y="-76455"/>
            <a:ext cx="1638041" cy="1809157"/>
          </a:xfrm>
          <a:custGeom>
            <a:avLst/>
            <a:gdLst/>
            <a:ahLst/>
            <a:cxnLst/>
            <a:rect r="r" b="b" t="t" l="l"/>
            <a:pathLst>
              <a:path h="1809157" w="1638041">
                <a:moveTo>
                  <a:pt x="1638041" y="0"/>
                </a:moveTo>
                <a:lnTo>
                  <a:pt x="0" y="0"/>
                </a:lnTo>
                <a:lnTo>
                  <a:pt x="0" y="1809157"/>
                </a:lnTo>
                <a:lnTo>
                  <a:pt x="1638041" y="1809157"/>
                </a:lnTo>
                <a:lnTo>
                  <a:pt x="16380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697319" y="949449"/>
            <a:ext cx="4893361" cy="686661"/>
          </a:xfrm>
          <a:custGeom>
            <a:avLst/>
            <a:gdLst/>
            <a:ahLst/>
            <a:cxnLst/>
            <a:rect r="r" b="b" t="t" l="l"/>
            <a:pathLst>
              <a:path h="686661" w="4893361">
                <a:moveTo>
                  <a:pt x="0" y="0"/>
                </a:moveTo>
                <a:lnTo>
                  <a:pt x="4893362" y="0"/>
                </a:lnTo>
                <a:lnTo>
                  <a:pt x="4893362" y="686660"/>
                </a:lnTo>
                <a:lnTo>
                  <a:pt x="0" y="686660"/>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4950721">
            <a:off x="209680" y="44870"/>
            <a:ext cx="1638041" cy="1809157"/>
          </a:xfrm>
          <a:custGeom>
            <a:avLst/>
            <a:gdLst/>
            <a:ahLst/>
            <a:cxnLst/>
            <a:rect r="r" b="b" t="t" l="l"/>
            <a:pathLst>
              <a:path h="1809157" w="1638041">
                <a:moveTo>
                  <a:pt x="0" y="0"/>
                </a:moveTo>
                <a:lnTo>
                  <a:pt x="1638040" y="0"/>
                </a:lnTo>
                <a:lnTo>
                  <a:pt x="1638040" y="1809157"/>
                </a:lnTo>
                <a:lnTo>
                  <a:pt x="0" y="1809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114610">
            <a:off x="17216317" y="8333611"/>
            <a:ext cx="1038279" cy="2021617"/>
          </a:xfrm>
          <a:custGeom>
            <a:avLst/>
            <a:gdLst/>
            <a:ahLst/>
            <a:cxnLst/>
            <a:rect r="r" b="b" t="t" l="l"/>
            <a:pathLst>
              <a:path h="2021617" w="1038279">
                <a:moveTo>
                  <a:pt x="1038278" y="0"/>
                </a:moveTo>
                <a:lnTo>
                  <a:pt x="0" y="0"/>
                </a:lnTo>
                <a:lnTo>
                  <a:pt x="0" y="2021617"/>
                </a:lnTo>
                <a:lnTo>
                  <a:pt x="1038278" y="2021617"/>
                </a:lnTo>
                <a:lnTo>
                  <a:pt x="10382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304244" y="1879367"/>
            <a:ext cx="15679512" cy="3096704"/>
          </a:xfrm>
          <a:custGeom>
            <a:avLst/>
            <a:gdLst/>
            <a:ahLst/>
            <a:cxnLst/>
            <a:rect r="r" b="b" t="t" l="l"/>
            <a:pathLst>
              <a:path h="3096704" w="15679512">
                <a:moveTo>
                  <a:pt x="0" y="0"/>
                </a:moveTo>
                <a:lnTo>
                  <a:pt x="15679512" y="0"/>
                </a:lnTo>
                <a:lnTo>
                  <a:pt x="15679512" y="3096704"/>
                </a:lnTo>
                <a:lnTo>
                  <a:pt x="0" y="3096704"/>
                </a:lnTo>
                <a:lnTo>
                  <a:pt x="0" y="0"/>
                </a:lnTo>
                <a:close/>
              </a:path>
            </a:pathLst>
          </a:custGeom>
          <a:blipFill>
            <a:blip r:embed="rId8"/>
            <a:stretch>
              <a:fillRect l="0" t="0" r="0" b="0"/>
            </a:stretch>
          </a:blipFill>
        </p:spPr>
      </p:sp>
      <p:sp>
        <p:nvSpPr>
          <p:cNvPr name="Freeform 20" id="20"/>
          <p:cNvSpPr/>
          <p:nvPr/>
        </p:nvSpPr>
        <p:spPr>
          <a:xfrm flipH="false" flipV="false" rot="0">
            <a:off x="1691921" y="5223721"/>
            <a:ext cx="5210523" cy="4910879"/>
          </a:xfrm>
          <a:custGeom>
            <a:avLst/>
            <a:gdLst/>
            <a:ahLst/>
            <a:cxnLst/>
            <a:rect r="r" b="b" t="t" l="l"/>
            <a:pathLst>
              <a:path h="4910879" w="5210523">
                <a:moveTo>
                  <a:pt x="0" y="0"/>
                </a:moveTo>
                <a:lnTo>
                  <a:pt x="5210523" y="0"/>
                </a:lnTo>
                <a:lnTo>
                  <a:pt x="5210523" y="4910879"/>
                </a:lnTo>
                <a:lnTo>
                  <a:pt x="0" y="4910879"/>
                </a:lnTo>
                <a:lnTo>
                  <a:pt x="0" y="0"/>
                </a:lnTo>
                <a:close/>
              </a:path>
            </a:pathLst>
          </a:custGeom>
          <a:blipFill>
            <a:blip r:embed="rId9"/>
            <a:stretch>
              <a:fillRect l="0" t="0" r="-52630" b="0"/>
            </a:stretch>
          </a:blipFill>
        </p:spPr>
      </p:sp>
      <p:sp>
        <p:nvSpPr>
          <p:cNvPr name="TextBox 21" id="21"/>
          <p:cNvSpPr txBox="true"/>
          <p:nvPr/>
        </p:nvSpPr>
        <p:spPr>
          <a:xfrm rot="0">
            <a:off x="3999919" y="644104"/>
            <a:ext cx="10288163" cy="991163"/>
          </a:xfrm>
          <a:prstGeom prst="rect">
            <a:avLst/>
          </a:prstGeom>
        </p:spPr>
        <p:txBody>
          <a:bodyPr anchor="t" rtlCol="false" tIns="0" lIns="0" bIns="0" rIns="0">
            <a:spAutoFit/>
          </a:bodyPr>
          <a:lstStyle/>
          <a:p>
            <a:pPr algn="ctr">
              <a:lnSpc>
                <a:spcPts val="7318"/>
              </a:lnSpc>
              <a:spcBef>
                <a:spcPct val="0"/>
              </a:spcBef>
            </a:pPr>
            <a:r>
              <a:rPr lang="en-US" b="true" sz="5227">
                <a:solidFill>
                  <a:srgbClr val="000000"/>
                </a:solidFill>
                <a:latin typeface="Times New Roman Bold"/>
                <a:ea typeface="Times New Roman Bold"/>
                <a:cs typeface="Times New Roman Bold"/>
                <a:sym typeface="Times New Roman Bold"/>
              </a:rPr>
              <a:t>using ui</a:t>
            </a:r>
          </a:p>
        </p:txBody>
      </p:sp>
      <p:sp>
        <p:nvSpPr>
          <p:cNvPr name="TextBox 22" id="22"/>
          <p:cNvSpPr txBox="true"/>
          <p:nvPr/>
        </p:nvSpPr>
        <p:spPr>
          <a:xfrm rot="0">
            <a:off x="8084631" y="6961360"/>
            <a:ext cx="8219376" cy="1355509"/>
          </a:xfrm>
          <a:prstGeom prst="rect">
            <a:avLst/>
          </a:prstGeom>
        </p:spPr>
        <p:txBody>
          <a:bodyPr anchor="t" rtlCol="false" tIns="0" lIns="0" bIns="0" rIns="0">
            <a:spAutoFit/>
          </a:bodyPr>
          <a:lstStyle/>
          <a:p>
            <a:pPr algn="ctr">
              <a:lnSpc>
                <a:spcPts val="5502"/>
              </a:lnSpc>
            </a:pPr>
            <a:r>
              <a:rPr lang="en-US" sz="3930">
                <a:solidFill>
                  <a:srgbClr val="000000"/>
                </a:solidFill>
                <a:latin typeface="思源黑体 1"/>
                <a:ea typeface="思源黑体 1"/>
                <a:cs typeface="思源黑体 1"/>
                <a:sym typeface="思源黑体 1"/>
              </a:rPr>
              <a:t>gradio train and use the best model</a:t>
            </a:r>
          </a:p>
          <a:p>
            <a:pPr algn="ctr">
              <a:lnSpc>
                <a:spcPts val="5502"/>
              </a:lnSpc>
              <a:spcBef>
                <a:spcPct val="0"/>
              </a:spcBef>
            </a:pPr>
            <a:r>
              <a:rPr lang="en-US" sz="3930">
                <a:solidFill>
                  <a:srgbClr val="000000"/>
                </a:solidFill>
                <a:latin typeface="思源黑体 1"/>
                <a:ea typeface="思源黑体 1"/>
                <a:cs typeface="思源黑体 1"/>
                <a:sym typeface="思源黑体 1"/>
              </a:rPr>
              <a:t>using nltk to split the sentence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DAGlKtobqNE</dc:identifier>
  <dcterms:modified xsi:type="dcterms:W3CDTF">2011-08-01T06:04:30Z</dcterms:modified>
  <cp:revision>1</cp:revision>
  <dc:title>CISC3025 PPT</dc:title>
</cp:coreProperties>
</file>